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63" r:id="rId3"/>
    <p:sldId id="364" r:id="rId4"/>
    <p:sldId id="365" r:id="rId5"/>
    <p:sldId id="366" r:id="rId6"/>
    <p:sldId id="367" r:id="rId7"/>
    <p:sldId id="368" r:id="rId8"/>
    <p:sldId id="370" r:id="rId9"/>
    <p:sldId id="371" r:id="rId10"/>
    <p:sldId id="372" r:id="rId11"/>
    <p:sldId id="396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5" r:id="rId28"/>
    <p:sldId id="394" r:id="rId29"/>
    <p:sldId id="392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3" userDrawn="1">
          <p15:clr>
            <a:srgbClr val="A4A3A4"/>
          </p15:clr>
        </p15:guide>
        <p15:guide id="2" pos="38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8DCE"/>
    <a:srgbClr val="4472C4"/>
    <a:srgbClr val="F5FAA1"/>
    <a:srgbClr val="F7F0A3"/>
    <a:srgbClr val="F5F384"/>
    <a:srgbClr val="D5F848"/>
    <a:srgbClr val="85F0F4"/>
    <a:srgbClr val="50E4EA"/>
    <a:srgbClr val="3A70D3"/>
    <a:srgbClr val="276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870" y="102"/>
      </p:cViewPr>
      <p:guideLst>
        <p:guide orient="horz" pos="1743"/>
        <p:guide pos="3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92A0C-B96E-4F72-8E3A-949D336ED9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6A8B0-B179-49B0-B333-815BCDC55F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3" Type="http://schemas.openxmlformats.org/officeDocument/2006/relationships/image" Target="../media/image11.jpe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:/赵庆岩-工作/2024/6月/三相PowerAll新品发布PPT/111.jpg111"/>
          <p:cNvPicPr>
            <a:picLocks noChangeAspect="1"/>
          </p:cNvPicPr>
          <p:nvPr userDrawn="1"/>
        </p:nvPicPr>
        <p:blipFill>
          <a:blip r:embed="rId2"/>
          <a:srcRect l="279" t="5296" r="1638"/>
          <a:stretch>
            <a:fillRect/>
          </a:stretch>
        </p:blipFill>
        <p:spPr>
          <a:xfrm flipH="1">
            <a:off x="-28575" y="0"/>
            <a:ext cx="12220575" cy="6858000"/>
          </a:xfrm>
          <a:prstGeom prst="rect">
            <a:avLst/>
          </a:prstGeom>
        </p:spPr>
      </p:pic>
      <p:pic>
        <p:nvPicPr>
          <p:cNvPr id="8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0700" y="264160"/>
            <a:ext cx="971331" cy="1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5D93-99D1-4AB6-9A5B-562EF9F46A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1A5-FF65-4AF7-BF79-56406DB88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5D93-99D1-4AB6-9A5B-562EF9F46A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1A5-FF65-4AF7-BF79-56406DB88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5D93-99D1-4AB6-9A5B-562EF9F46A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1A5-FF65-4AF7-BF79-56406DB88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5D93-99D1-4AB6-9A5B-562EF9F46A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1A5-FF65-4AF7-BF79-56406DB88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 descr="E:/赵庆岩-工作/2024/6月/三相PowerAll新品发布PPT/配图/333.jpg3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847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506730" y="6351905"/>
            <a:ext cx="1668745" cy="349885"/>
            <a:chOff x="911" y="9556"/>
            <a:chExt cx="3560" cy="746"/>
          </a:xfrm>
        </p:grpSpPr>
        <p:pic>
          <p:nvPicPr>
            <p:cNvPr id="10" name="图片 6" descr="logo"/>
            <p:cNvPicPr>
              <a:picLocks noChangeAspect="1"/>
            </p:cNvPicPr>
            <p:nvPr/>
          </p:nvPicPr>
          <p:blipFill rotWithShape="1">
            <a:blip r:embed="rId4">
              <a:alphaModFix amt="32000"/>
            </a:blip>
            <a:srcRect l="45715"/>
            <a:stretch>
              <a:fillRect/>
            </a:stretch>
          </p:blipFill>
          <p:spPr>
            <a:xfrm>
              <a:off x="2370" y="9556"/>
              <a:ext cx="2101" cy="746"/>
            </a:xfrm>
            <a:prstGeom prst="rect">
              <a:avLst/>
            </a:prstGeom>
            <a:effectLst/>
          </p:spPr>
        </p:pic>
        <p:sp>
          <p:nvSpPr>
            <p:cNvPr id="13" name="文本框 12"/>
            <p:cNvSpPr txBox="1"/>
            <p:nvPr/>
          </p:nvSpPr>
          <p:spPr>
            <a:xfrm>
              <a:off x="911" y="9724"/>
              <a:ext cx="1784" cy="428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80000"/>
                </a:lnSpc>
              </a:pPr>
              <a:r>
                <a:rPr lang="en-US" altLang="zh-CN" sz="1200" spc="20" dirty="0">
                  <a:solidFill>
                    <a:srgbClr val="82B6EB"/>
                  </a:solidFill>
                  <a:uFillTx/>
                  <a:latin typeface="Montserrat Light" charset="0"/>
                  <a:ea typeface="方正兰亭粗黑简体" panose="02000500000000000000" pitchFamily="2" charset="-122"/>
                  <a:cs typeface="Montserrat Light" charset="0"/>
                </a:rPr>
                <a:t>SOFAR</a:t>
              </a:r>
              <a:endParaRPr lang="en-US" altLang="zh-CN" sz="1200" spc="20" dirty="0">
                <a:solidFill>
                  <a:srgbClr val="82B6EB"/>
                </a:solidFill>
                <a:uFillTx/>
                <a:latin typeface="Montserrat Light" charset="0"/>
                <a:ea typeface="方正兰亭粗黑简体" panose="02000500000000000000" pitchFamily="2" charset="-122"/>
                <a:cs typeface="Montserrat Light" charset="0"/>
              </a:endParaRPr>
            </a:p>
          </p:txBody>
        </p:sp>
      </p:grpSp>
      <p:sp>
        <p:nvSpPr>
          <p:cNvPr id="12" name="矩形 11"/>
          <p:cNvSpPr/>
          <p:nvPr userDrawn="1"/>
        </p:nvSpPr>
        <p:spPr>
          <a:xfrm>
            <a:off x="-16510" y="-13335"/>
            <a:ext cx="12209145" cy="2918460"/>
          </a:xfrm>
          <a:prstGeom prst="rect">
            <a:avLst/>
          </a:prstGeom>
          <a:gradFill>
            <a:gsLst>
              <a:gs pos="41000">
                <a:srgbClr val="C8E3F8"/>
              </a:gs>
              <a:gs pos="100000">
                <a:srgbClr val="C9E4F8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0700" y="264160"/>
            <a:ext cx="971331" cy="1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2"/>
          <p:cNvPicPr>
            <a:picLocks noChangeAspect="1"/>
          </p:cNvPicPr>
          <p:nvPr userDrawn="1"/>
        </p:nvPicPr>
        <p:blipFill>
          <a:blip r:embed="rId2">
            <a:alphaModFix amt="8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0700" y="264160"/>
            <a:ext cx="971331" cy="180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74980" y="6351905"/>
            <a:ext cx="1668745" cy="349885"/>
            <a:chOff x="911" y="9556"/>
            <a:chExt cx="3560" cy="746"/>
          </a:xfrm>
        </p:grpSpPr>
        <p:pic>
          <p:nvPicPr>
            <p:cNvPr id="15" name="图片 6" descr="logo"/>
            <p:cNvPicPr>
              <a:picLocks noChangeAspect="1"/>
            </p:cNvPicPr>
            <p:nvPr/>
          </p:nvPicPr>
          <p:blipFill rotWithShape="1">
            <a:blip r:embed="rId5">
              <a:alphaModFix amt="32000"/>
            </a:blip>
            <a:srcRect l="45715"/>
            <a:stretch>
              <a:fillRect/>
            </a:stretch>
          </p:blipFill>
          <p:spPr>
            <a:xfrm>
              <a:off x="2370" y="9556"/>
              <a:ext cx="2101" cy="746"/>
            </a:xfrm>
            <a:prstGeom prst="rect">
              <a:avLst/>
            </a:prstGeom>
            <a:effectLst/>
          </p:spPr>
        </p:pic>
        <p:sp>
          <p:nvSpPr>
            <p:cNvPr id="16" name="文本框 15"/>
            <p:cNvSpPr txBox="1"/>
            <p:nvPr/>
          </p:nvSpPr>
          <p:spPr>
            <a:xfrm>
              <a:off x="911" y="9724"/>
              <a:ext cx="1784" cy="428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80000"/>
                </a:lnSpc>
              </a:pPr>
              <a:r>
                <a:rPr lang="en-US" altLang="zh-CN" sz="1200" spc="20" dirty="0">
                  <a:solidFill>
                    <a:srgbClr val="A9C4ED"/>
                  </a:solidFill>
                  <a:uFillTx/>
                  <a:latin typeface="Montserrat Light" charset="0"/>
                  <a:ea typeface="方正兰亭粗黑简体" panose="02000500000000000000" pitchFamily="2" charset="-122"/>
                  <a:cs typeface="Montserrat Light" charset="0"/>
                </a:rPr>
                <a:t>SOFAR</a:t>
              </a:r>
              <a:endParaRPr lang="en-US" altLang="zh-CN" sz="1200" spc="20" dirty="0">
                <a:solidFill>
                  <a:srgbClr val="A9C4ED"/>
                </a:solidFill>
                <a:uFillTx/>
                <a:latin typeface="Montserrat Light" charset="0"/>
                <a:ea typeface="方正兰亭粗黑简体" panose="02000500000000000000" pitchFamily="2" charset="-122"/>
                <a:cs typeface="Montserrat Light" charset="0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1"/>
            <a:ext cx="12192000" cy="6858847"/>
          </a:xfrm>
          <a:prstGeom prst="rect">
            <a:avLst/>
          </a:prstGeom>
        </p:spPr>
      </p:pic>
      <p:pic>
        <p:nvPicPr>
          <p:cNvPr id="9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0700" y="264160"/>
            <a:ext cx="971331" cy="180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92125" y="6351905"/>
            <a:ext cx="1668745" cy="349885"/>
            <a:chOff x="911" y="9556"/>
            <a:chExt cx="3560" cy="746"/>
          </a:xfrm>
        </p:grpSpPr>
        <p:pic>
          <p:nvPicPr>
            <p:cNvPr id="15" name="图片 6" descr="logo"/>
            <p:cNvPicPr>
              <a:picLocks noChangeAspect="1"/>
            </p:cNvPicPr>
            <p:nvPr/>
          </p:nvPicPr>
          <p:blipFill rotWithShape="1">
            <a:blip r:embed="rId5">
              <a:alphaModFix amt="32000"/>
            </a:blip>
            <a:srcRect l="45715"/>
            <a:stretch>
              <a:fillRect/>
            </a:stretch>
          </p:blipFill>
          <p:spPr>
            <a:xfrm>
              <a:off x="2370" y="9556"/>
              <a:ext cx="2101" cy="746"/>
            </a:xfrm>
            <a:prstGeom prst="rect">
              <a:avLst/>
            </a:prstGeom>
            <a:effectLst/>
          </p:spPr>
        </p:pic>
        <p:sp>
          <p:nvSpPr>
            <p:cNvPr id="16" name="文本框 15"/>
            <p:cNvSpPr txBox="1"/>
            <p:nvPr/>
          </p:nvSpPr>
          <p:spPr>
            <a:xfrm>
              <a:off x="911" y="9724"/>
              <a:ext cx="1784" cy="428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80000"/>
                </a:lnSpc>
              </a:pPr>
              <a:r>
                <a:rPr lang="en-US" altLang="zh-CN" sz="1200" spc="20" dirty="0">
                  <a:solidFill>
                    <a:srgbClr val="82B6EB"/>
                  </a:solidFill>
                  <a:uFillTx/>
                  <a:latin typeface="Montserrat Light" charset="0"/>
                  <a:ea typeface="方正兰亭粗黑简体" panose="02000500000000000000" pitchFamily="2" charset="-122"/>
                  <a:cs typeface="Montserrat Light" charset="0"/>
                </a:rPr>
                <a:t>SOFAR</a:t>
              </a:r>
              <a:endParaRPr lang="en-US" altLang="zh-CN" sz="1200" spc="20" dirty="0">
                <a:solidFill>
                  <a:srgbClr val="82B6EB"/>
                </a:solidFill>
                <a:uFillTx/>
                <a:latin typeface="Montserrat Light" charset="0"/>
                <a:ea typeface="方正兰亭粗黑简体" panose="02000500000000000000" pitchFamily="2" charset="-122"/>
                <a:cs typeface="Montserrat Light" charset="0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kjhd/Desktop/fc5588245e51e8d613d9672fac087a447bd60a3f216eac-XCD9QT.jpgfc5588245e51e8d613d9672fac087a447bd60a3f216eac-XCD9QT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3387"/>
            <a:ext cx="12192000" cy="6858000"/>
          </a:xfrm>
          <a:prstGeom prst="rect">
            <a:avLst/>
          </a:prstGeom>
        </p:spPr>
      </p:pic>
      <p:pic>
        <p:nvPicPr>
          <p:cNvPr id="9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0700" y="264160"/>
            <a:ext cx="971331" cy="180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500380" y="6351905"/>
            <a:ext cx="1668745" cy="349885"/>
            <a:chOff x="911" y="9556"/>
            <a:chExt cx="3560" cy="746"/>
          </a:xfrm>
        </p:grpSpPr>
        <p:pic>
          <p:nvPicPr>
            <p:cNvPr id="15" name="图片 6" descr="logo"/>
            <p:cNvPicPr>
              <a:picLocks noChangeAspect="1"/>
            </p:cNvPicPr>
            <p:nvPr/>
          </p:nvPicPr>
          <p:blipFill rotWithShape="1">
            <a:blip r:embed="rId5">
              <a:alphaModFix amt="32000"/>
            </a:blip>
            <a:srcRect l="45715"/>
            <a:stretch>
              <a:fillRect/>
            </a:stretch>
          </p:blipFill>
          <p:spPr>
            <a:xfrm>
              <a:off x="2370" y="9556"/>
              <a:ext cx="2101" cy="746"/>
            </a:xfrm>
            <a:prstGeom prst="rect">
              <a:avLst/>
            </a:prstGeom>
            <a:effectLst/>
          </p:spPr>
        </p:pic>
        <p:sp>
          <p:nvSpPr>
            <p:cNvPr id="16" name="文本框 15"/>
            <p:cNvSpPr txBox="1"/>
            <p:nvPr/>
          </p:nvSpPr>
          <p:spPr>
            <a:xfrm>
              <a:off x="911" y="9724"/>
              <a:ext cx="1784" cy="428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80000"/>
                </a:lnSpc>
              </a:pPr>
              <a:r>
                <a:rPr lang="en-US" altLang="zh-CN" sz="1200" spc="20" dirty="0">
                  <a:solidFill>
                    <a:srgbClr val="88ADDF"/>
                  </a:solidFill>
                  <a:uFillTx/>
                  <a:latin typeface="Montserrat Light" charset="0"/>
                  <a:ea typeface="方正兰亭粗黑简体" panose="02000500000000000000" pitchFamily="2" charset="-122"/>
                  <a:cs typeface="Montserrat Light" charset="0"/>
                </a:rPr>
                <a:t>SOFAR</a:t>
              </a:r>
              <a:endParaRPr lang="en-US" altLang="zh-CN" sz="1200" spc="20" dirty="0">
                <a:solidFill>
                  <a:srgbClr val="88ADDF"/>
                </a:solidFill>
                <a:uFillTx/>
                <a:latin typeface="Montserrat Light" charset="0"/>
                <a:ea typeface="方正兰亭粗黑简体" panose="02000500000000000000" pitchFamily="2" charset="-122"/>
                <a:cs typeface="Montserrat Light" charset="0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0700" y="264160"/>
            <a:ext cx="971331" cy="180000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500380" y="6351905"/>
            <a:ext cx="1668745" cy="349885"/>
            <a:chOff x="911" y="9556"/>
            <a:chExt cx="3560" cy="746"/>
          </a:xfrm>
        </p:grpSpPr>
        <p:pic>
          <p:nvPicPr>
            <p:cNvPr id="16" name="图片 6" descr="logo"/>
            <p:cNvPicPr>
              <a:picLocks noChangeAspect="1"/>
            </p:cNvPicPr>
            <p:nvPr/>
          </p:nvPicPr>
          <p:blipFill rotWithShape="1">
            <a:blip r:embed="rId5">
              <a:alphaModFix amt="32000"/>
            </a:blip>
            <a:srcRect l="45715"/>
            <a:stretch>
              <a:fillRect/>
            </a:stretch>
          </p:blipFill>
          <p:spPr>
            <a:xfrm>
              <a:off x="2370" y="9556"/>
              <a:ext cx="2101" cy="746"/>
            </a:xfrm>
            <a:prstGeom prst="rect">
              <a:avLst/>
            </a:prstGeom>
            <a:effectLst/>
          </p:spPr>
        </p:pic>
        <p:sp>
          <p:nvSpPr>
            <p:cNvPr id="17" name="文本框 16"/>
            <p:cNvSpPr txBox="1"/>
            <p:nvPr/>
          </p:nvSpPr>
          <p:spPr>
            <a:xfrm>
              <a:off x="911" y="9724"/>
              <a:ext cx="1784" cy="428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80000"/>
                </a:lnSpc>
              </a:pPr>
              <a:r>
                <a:rPr lang="en-US" altLang="zh-CN" sz="1200" spc="20" dirty="0">
                  <a:solidFill>
                    <a:srgbClr val="A9C6F0"/>
                  </a:solidFill>
                  <a:uFillTx/>
                  <a:latin typeface="Montserrat Light" charset="0"/>
                  <a:ea typeface="方正兰亭粗黑简体" panose="02000500000000000000" pitchFamily="2" charset="-122"/>
                  <a:cs typeface="Montserrat Light" charset="0"/>
                </a:rPr>
                <a:t>SOFAR</a:t>
              </a:r>
              <a:endParaRPr lang="en-US" altLang="zh-CN" sz="1200" spc="20" dirty="0">
                <a:solidFill>
                  <a:srgbClr val="A9C6F0"/>
                </a:solidFill>
                <a:uFillTx/>
                <a:latin typeface="Montserrat Light" charset="0"/>
                <a:ea typeface="方正兰亭粗黑简体" panose="02000500000000000000" pitchFamily="2" charset="-122"/>
                <a:cs typeface="Montserrat Light" charset="0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kjhd/Desktop/11.jpg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0700" y="264160"/>
            <a:ext cx="971331" cy="180000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487680" y="6351905"/>
            <a:ext cx="1668745" cy="349885"/>
            <a:chOff x="911" y="9556"/>
            <a:chExt cx="3560" cy="746"/>
          </a:xfrm>
        </p:grpSpPr>
        <p:pic>
          <p:nvPicPr>
            <p:cNvPr id="11" name="图片 6" descr="logo"/>
            <p:cNvPicPr>
              <a:picLocks noChangeAspect="1"/>
            </p:cNvPicPr>
            <p:nvPr/>
          </p:nvPicPr>
          <p:blipFill rotWithShape="1">
            <a:blip r:embed="rId5">
              <a:alphaModFix amt="32000"/>
            </a:blip>
            <a:srcRect l="45715"/>
            <a:stretch>
              <a:fillRect/>
            </a:stretch>
          </p:blipFill>
          <p:spPr>
            <a:xfrm>
              <a:off x="2370" y="9556"/>
              <a:ext cx="2101" cy="746"/>
            </a:xfrm>
            <a:prstGeom prst="rect">
              <a:avLst/>
            </a:prstGeom>
            <a:effectLst/>
          </p:spPr>
        </p:pic>
        <p:sp>
          <p:nvSpPr>
            <p:cNvPr id="12" name="文本框 11"/>
            <p:cNvSpPr txBox="1"/>
            <p:nvPr/>
          </p:nvSpPr>
          <p:spPr>
            <a:xfrm>
              <a:off x="911" y="9724"/>
              <a:ext cx="1784" cy="428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80000"/>
                </a:lnSpc>
              </a:pPr>
              <a:r>
                <a:rPr lang="en-US" altLang="zh-CN" sz="1200" spc="20" dirty="0">
                  <a:solidFill>
                    <a:srgbClr val="A3C4F3"/>
                  </a:solidFill>
                  <a:uFillTx/>
                  <a:latin typeface="Montserrat Light" charset="0"/>
                  <a:ea typeface="方正兰亭粗黑简体" panose="02000500000000000000" pitchFamily="2" charset="-122"/>
                  <a:cs typeface="Montserrat Light" charset="0"/>
                </a:rPr>
                <a:t>SOFAR</a:t>
              </a:r>
              <a:endParaRPr lang="en-US" altLang="zh-CN" sz="1200" spc="20" dirty="0">
                <a:solidFill>
                  <a:srgbClr val="A3C4F3"/>
                </a:solidFill>
                <a:uFillTx/>
                <a:latin typeface="Montserrat Light" charset="0"/>
                <a:ea typeface="方正兰亭粗黑简体" panose="02000500000000000000" pitchFamily="2" charset="-122"/>
                <a:cs typeface="Montserrat Light" charset="0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333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75145"/>
          </a:xfrm>
          <a:prstGeom prst="rect">
            <a:avLst/>
          </a:prstGeom>
          <a:ln w="12700" cap="flat" cmpd="sng" algn="ctr">
            <a:noFill/>
            <a:prstDash val="dash"/>
            <a:miter lim="800000"/>
            <a:headEnd type="none" w="med" len="med"/>
            <a:tailEnd/>
          </a:ln>
        </p:spPr>
      </p:pic>
      <p:pic>
        <p:nvPicPr>
          <p:cNvPr id="11" name="Grafik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0700" y="264160"/>
            <a:ext cx="971331" cy="18000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478155" y="6351905"/>
            <a:ext cx="1668745" cy="349885"/>
            <a:chOff x="911" y="9556"/>
            <a:chExt cx="3560" cy="746"/>
          </a:xfrm>
        </p:grpSpPr>
        <p:pic>
          <p:nvPicPr>
            <p:cNvPr id="17" name="图片 6" descr="logo"/>
            <p:cNvPicPr>
              <a:picLocks noChangeAspect="1"/>
            </p:cNvPicPr>
            <p:nvPr/>
          </p:nvPicPr>
          <p:blipFill rotWithShape="1">
            <a:blip r:embed="rId6">
              <a:alphaModFix amt="32000"/>
            </a:blip>
            <a:srcRect l="45715"/>
            <a:stretch>
              <a:fillRect/>
            </a:stretch>
          </p:blipFill>
          <p:spPr>
            <a:xfrm>
              <a:off x="2370" y="9556"/>
              <a:ext cx="2101" cy="746"/>
            </a:xfrm>
            <a:prstGeom prst="rect">
              <a:avLst/>
            </a:prstGeom>
            <a:effectLst/>
          </p:spPr>
        </p:pic>
        <p:sp>
          <p:nvSpPr>
            <p:cNvPr id="18" name="文本框 17"/>
            <p:cNvSpPr txBox="1"/>
            <p:nvPr/>
          </p:nvSpPr>
          <p:spPr>
            <a:xfrm>
              <a:off x="911" y="9724"/>
              <a:ext cx="1784" cy="428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80000"/>
                </a:lnSpc>
              </a:pPr>
              <a:r>
                <a:rPr lang="en-US" altLang="zh-CN" sz="1200" spc="20" dirty="0">
                  <a:solidFill>
                    <a:srgbClr val="82B6EB"/>
                  </a:solidFill>
                  <a:uFillTx/>
                  <a:latin typeface="Montserrat Light" charset="0"/>
                  <a:ea typeface="方正兰亭粗黑简体" panose="02000500000000000000" pitchFamily="2" charset="-122"/>
                  <a:cs typeface="Montserrat Light" charset="0"/>
                </a:rPr>
                <a:t>SOFAR</a:t>
              </a:r>
              <a:endParaRPr lang="en-US" altLang="zh-CN" sz="1200" spc="20" dirty="0">
                <a:solidFill>
                  <a:srgbClr val="82B6EB"/>
                </a:solidFill>
                <a:uFillTx/>
                <a:latin typeface="Montserrat Light" charset="0"/>
                <a:ea typeface="方正兰亭粗黑简体" panose="02000500000000000000" pitchFamily="2" charset="-122"/>
                <a:cs typeface="Montserrat Light" charset="0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5D93-99D1-4AB6-9A5B-562EF9F46A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1A5-FF65-4AF7-BF79-56406DB88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35D93-99D1-4AB6-9A5B-562EF9F46A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8D1A5-FF65-4AF7-BF79-56406DB8839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0" Type="http://schemas.openxmlformats.org/officeDocument/2006/relationships/slideLayout" Target="../slideLayouts/slideLayout2.xml"/><Relationship Id="rId5" Type="http://schemas.openxmlformats.org/officeDocument/2006/relationships/tags" Target="../tags/tag69.xml"/><Relationship Id="rId49" Type="http://schemas.openxmlformats.org/officeDocument/2006/relationships/tags" Target="../tags/tag112.xml"/><Relationship Id="rId48" Type="http://schemas.openxmlformats.org/officeDocument/2006/relationships/tags" Target="../tags/tag111.xml"/><Relationship Id="rId47" Type="http://schemas.openxmlformats.org/officeDocument/2006/relationships/tags" Target="../tags/tag110.xml"/><Relationship Id="rId46" Type="http://schemas.openxmlformats.org/officeDocument/2006/relationships/tags" Target="../tags/tag109.xml"/><Relationship Id="rId45" Type="http://schemas.openxmlformats.org/officeDocument/2006/relationships/tags" Target="../tags/tag108.xml"/><Relationship Id="rId44" Type="http://schemas.openxmlformats.org/officeDocument/2006/relationships/tags" Target="../tags/tag107.xml"/><Relationship Id="rId43" Type="http://schemas.openxmlformats.org/officeDocument/2006/relationships/tags" Target="../tags/tag106.xml"/><Relationship Id="rId42" Type="http://schemas.openxmlformats.org/officeDocument/2006/relationships/tags" Target="../tags/tag105.xml"/><Relationship Id="rId41" Type="http://schemas.openxmlformats.org/officeDocument/2006/relationships/tags" Target="../tags/tag104.xml"/><Relationship Id="rId40" Type="http://schemas.openxmlformats.org/officeDocument/2006/relationships/tags" Target="../tags/tag103.xml"/><Relationship Id="rId4" Type="http://schemas.openxmlformats.org/officeDocument/2006/relationships/tags" Target="../tags/tag68.xml"/><Relationship Id="rId39" Type="http://schemas.openxmlformats.org/officeDocument/2006/relationships/tags" Target="../tags/tag102.xml"/><Relationship Id="rId38" Type="http://schemas.openxmlformats.org/officeDocument/2006/relationships/tags" Target="../tags/tag101.xml"/><Relationship Id="rId37" Type="http://schemas.openxmlformats.org/officeDocument/2006/relationships/tags" Target="../tags/tag100.xml"/><Relationship Id="rId36" Type="http://schemas.openxmlformats.org/officeDocument/2006/relationships/tags" Target="../tags/tag99.xml"/><Relationship Id="rId35" Type="http://schemas.openxmlformats.org/officeDocument/2006/relationships/tags" Target="../tags/tag98.xml"/><Relationship Id="rId34" Type="http://schemas.openxmlformats.org/officeDocument/2006/relationships/tags" Target="../tags/tag97.xml"/><Relationship Id="rId33" Type="http://schemas.openxmlformats.org/officeDocument/2006/relationships/tags" Target="../tags/tag96.xml"/><Relationship Id="rId32" Type="http://schemas.openxmlformats.org/officeDocument/2006/relationships/tags" Target="../tags/tag95.xml"/><Relationship Id="rId31" Type="http://schemas.openxmlformats.org/officeDocument/2006/relationships/tags" Target="../tags/tag94.xml"/><Relationship Id="rId30" Type="http://schemas.openxmlformats.org/officeDocument/2006/relationships/tags" Target="../tags/tag93.xml"/><Relationship Id="rId3" Type="http://schemas.openxmlformats.org/officeDocument/2006/relationships/tags" Target="../tags/tag67.xml"/><Relationship Id="rId29" Type="http://schemas.openxmlformats.org/officeDocument/2006/relationships/tags" Target="../tags/tag92.xml"/><Relationship Id="rId28" Type="http://schemas.openxmlformats.org/officeDocument/2006/relationships/tags" Target="../tags/tag91.xml"/><Relationship Id="rId27" Type="http://schemas.openxmlformats.org/officeDocument/2006/relationships/tags" Target="../tags/tag90.xml"/><Relationship Id="rId26" Type="http://schemas.openxmlformats.org/officeDocument/2006/relationships/tags" Target="../tags/tag89.xml"/><Relationship Id="rId25" Type="http://schemas.openxmlformats.org/officeDocument/2006/relationships/tags" Target="../tags/tag88.xml"/><Relationship Id="rId24" Type="http://schemas.openxmlformats.org/officeDocument/2006/relationships/tags" Target="../tags/tag87.xml"/><Relationship Id="rId23" Type="http://schemas.openxmlformats.org/officeDocument/2006/relationships/image" Target="../media/image36.png"/><Relationship Id="rId22" Type="http://schemas.openxmlformats.org/officeDocument/2006/relationships/tags" Target="../tags/tag86.xml"/><Relationship Id="rId21" Type="http://schemas.openxmlformats.org/officeDocument/2006/relationships/tags" Target="../tags/tag85.xml"/><Relationship Id="rId20" Type="http://schemas.openxmlformats.org/officeDocument/2006/relationships/tags" Target="../tags/tag84.xml"/><Relationship Id="rId2" Type="http://schemas.openxmlformats.org/officeDocument/2006/relationships/image" Target="../media/image35.png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tags" Target="../tags/tag113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6" Type="http://schemas.openxmlformats.org/officeDocument/2006/relationships/slideLayout" Target="../slideLayouts/slideLayout8.xml"/><Relationship Id="rId35" Type="http://schemas.openxmlformats.org/officeDocument/2006/relationships/tags" Target="../tags/tag153.xml"/><Relationship Id="rId34" Type="http://schemas.openxmlformats.org/officeDocument/2006/relationships/tags" Target="../tags/tag152.xml"/><Relationship Id="rId33" Type="http://schemas.openxmlformats.org/officeDocument/2006/relationships/tags" Target="../tags/tag151.xml"/><Relationship Id="rId32" Type="http://schemas.openxmlformats.org/officeDocument/2006/relationships/tags" Target="../tags/tag150.xml"/><Relationship Id="rId31" Type="http://schemas.openxmlformats.org/officeDocument/2006/relationships/tags" Target="../tags/tag149.xml"/><Relationship Id="rId30" Type="http://schemas.openxmlformats.org/officeDocument/2006/relationships/tags" Target="../tags/tag148.xml"/><Relationship Id="rId3" Type="http://schemas.openxmlformats.org/officeDocument/2006/relationships/tags" Target="../tags/tag128.xml"/><Relationship Id="rId29" Type="http://schemas.openxmlformats.org/officeDocument/2006/relationships/tags" Target="../tags/tag147.xml"/><Relationship Id="rId28" Type="http://schemas.openxmlformats.org/officeDocument/2006/relationships/image" Target="../media/image45.png"/><Relationship Id="rId27" Type="http://schemas.openxmlformats.org/officeDocument/2006/relationships/image" Target="../media/image34.png"/><Relationship Id="rId26" Type="http://schemas.openxmlformats.org/officeDocument/2006/relationships/tags" Target="../tags/tag146.xml"/><Relationship Id="rId25" Type="http://schemas.openxmlformats.org/officeDocument/2006/relationships/image" Target="../media/image44.png"/><Relationship Id="rId24" Type="http://schemas.openxmlformats.org/officeDocument/2006/relationships/tags" Target="../tags/tag145.xml"/><Relationship Id="rId23" Type="http://schemas.openxmlformats.org/officeDocument/2006/relationships/image" Target="../media/image43.png"/><Relationship Id="rId22" Type="http://schemas.openxmlformats.org/officeDocument/2006/relationships/tags" Target="../tags/tag144.xml"/><Relationship Id="rId21" Type="http://schemas.openxmlformats.org/officeDocument/2006/relationships/image" Target="../media/image42.png"/><Relationship Id="rId20" Type="http://schemas.openxmlformats.org/officeDocument/2006/relationships/tags" Target="../tags/tag143.xml"/><Relationship Id="rId2" Type="http://schemas.openxmlformats.org/officeDocument/2006/relationships/tags" Target="../tags/tag127.xml"/><Relationship Id="rId19" Type="http://schemas.openxmlformats.org/officeDocument/2006/relationships/tags" Target="../tags/tag14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image" Target="../media/image16.png"/><Relationship Id="rId14" Type="http://schemas.openxmlformats.org/officeDocument/2006/relationships/tags" Target="../tags/tag138.xml"/><Relationship Id="rId13" Type="http://schemas.openxmlformats.org/officeDocument/2006/relationships/image" Target="../media/image41.png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46.png"/><Relationship Id="rId7" Type="http://schemas.openxmlformats.org/officeDocument/2006/relationships/image" Target="../media/image16.png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3" Type="http://schemas.openxmlformats.org/officeDocument/2006/relationships/slideLayout" Target="../slideLayouts/slideLayout8.xml"/><Relationship Id="rId12" Type="http://schemas.openxmlformats.org/officeDocument/2006/relationships/tags" Target="../tags/tag160.xml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" Type="http://schemas.openxmlformats.org/officeDocument/2006/relationships/tags" Target="../tags/tag15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28.png"/><Relationship Id="rId7" Type="http://schemas.openxmlformats.org/officeDocument/2006/relationships/image" Target="../media/image16.png"/><Relationship Id="rId6" Type="http://schemas.openxmlformats.org/officeDocument/2006/relationships/tags" Target="../tags/tag165.xml"/><Relationship Id="rId5" Type="http://schemas.openxmlformats.org/officeDocument/2006/relationships/image" Target="../media/image49.png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2" Type="http://schemas.openxmlformats.org/officeDocument/2006/relationships/slideLayout" Target="../slideLayouts/slideLayout8.xml"/><Relationship Id="rId11" Type="http://schemas.openxmlformats.org/officeDocument/2006/relationships/tags" Target="../tags/tag166.xml"/><Relationship Id="rId10" Type="http://schemas.openxmlformats.org/officeDocument/2006/relationships/image" Target="../media/image48.png"/><Relationship Id="rId1" Type="http://schemas.openxmlformats.org/officeDocument/2006/relationships/tags" Target="../tags/tag1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7.xml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8" Type="http://schemas.openxmlformats.org/officeDocument/2006/relationships/slideLayout" Target="../slideLayouts/slideLayout8.xml"/><Relationship Id="rId27" Type="http://schemas.openxmlformats.org/officeDocument/2006/relationships/tags" Target="../tags/tag190.xml"/><Relationship Id="rId26" Type="http://schemas.openxmlformats.org/officeDocument/2006/relationships/image" Target="../media/image12.png"/><Relationship Id="rId25" Type="http://schemas.openxmlformats.org/officeDocument/2006/relationships/image" Target="../media/image53.png"/><Relationship Id="rId24" Type="http://schemas.openxmlformats.org/officeDocument/2006/relationships/tags" Target="../tags/tag189.xml"/><Relationship Id="rId23" Type="http://schemas.openxmlformats.org/officeDocument/2006/relationships/tags" Target="../tags/tag188.xml"/><Relationship Id="rId22" Type="http://schemas.openxmlformats.org/officeDocument/2006/relationships/tags" Target="../tags/tag187.xml"/><Relationship Id="rId21" Type="http://schemas.openxmlformats.org/officeDocument/2006/relationships/tags" Target="../tags/tag186.xml"/><Relationship Id="rId20" Type="http://schemas.openxmlformats.org/officeDocument/2006/relationships/image" Target="../media/image52.png"/><Relationship Id="rId2" Type="http://schemas.openxmlformats.org/officeDocument/2006/relationships/tags" Target="../tags/tag169.xml"/><Relationship Id="rId19" Type="http://schemas.openxmlformats.org/officeDocument/2006/relationships/tags" Target="../tags/tag185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tags" Target="../tags/tag181.xml"/><Relationship Id="rId14" Type="http://schemas.openxmlformats.org/officeDocument/2006/relationships/image" Target="../media/image51.png"/><Relationship Id="rId13" Type="http://schemas.openxmlformats.org/officeDocument/2006/relationships/tags" Target="../tags/tag180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tags" Target="../tags/tag16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image" Target="../media/image56.png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7" Type="http://schemas.openxmlformats.org/officeDocument/2006/relationships/slideLayout" Target="../slideLayouts/slideLayout8.xml"/><Relationship Id="rId36" Type="http://schemas.openxmlformats.org/officeDocument/2006/relationships/tags" Target="../tags/tag222.xml"/><Relationship Id="rId35" Type="http://schemas.openxmlformats.org/officeDocument/2006/relationships/tags" Target="../tags/tag221.xml"/><Relationship Id="rId34" Type="http://schemas.openxmlformats.org/officeDocument/2006/relationships/tags" Target="../tags/tag220.xml"/><Relationship Id="rId33" Type="http://schemas.openxmlformats.org/officeDocument/2006/relationships/tags" Target="../tags/tag219.xml"/><Relationship Id="rId32" Type="http://schemas.openxmlformats.org/officeDocument/2006/relationships/tags" Target="../tags/tag218.xml"/><Relationship Id="rId31" Type="http://schemas.openxmlformats.org/officeDocument/2006/relationships/tags" Target="../tags/tag217.xml"/><Relationship Id="rId30" Type="http://schemas.openxmlformats.org/officeDocument/2006/relationships/tags" Target="../tags/tag216.xml"/><Relationship Id="rId3" Type="http://schemas.openxmlformats.org/officeDocument/2006/relationships/tags" Target="../tags/tag191.xml"/><Relationship Id="rId29" Type="http://schemas.openxmlformats.org/officeDocument/2006/relationships/tags" Target="../tags/tag215.xml"/><Relationship Id="rId28" Type="http://schemas.openxmlformats.org/officeDocument/2006/relationships/tags" Target="../tags/tag214.xml"/><Relationship Id="rId27" Type="http://schemas.openxmlformats.org/officeDocument/2006/relationships/tags" Target="../tags/tag213.xml"/><Relationship Id="rId26" Type="http://schemas.openxmlformats.org/officeDocument/2006/relationships/tags" Target="../tags/tag212.xml"/><Relationship Id="rId25" Type="http://schemas.openxmlformats.org/officeDocument/2006/relationships/tags" Target="../tags/tag211.xml"/><Relationship Id="rId24" Type="http://schemas.openxmlformats.org/officeDocument/2006/relationships/tags" Target="../tags/tag210.xml"/><Relationship Id="rId23" Type="http://schemas.openxmlformats.org/officeDocument/2006/relationships/tags" Target="../tags/tag209.xml"/><Relationship Id="rId22" Type="http://schemas.openxmlformats.org/officeDocument/2006/relationships/tags" Target="../tags/tag208.xml"/><Relationship Id="rId21" Type="http://schemas.openxmlformats.org/officeDocument/2006/relationships/tags" Target="../tags/tag207.xml"/><Relationship Id="rId20" Type="http://schemas.openxmlformats.org/officeDocument/2006/relationships/tags" Target="../tags/tag206.xml"/><Relationship Id="rId2" Type="http://schemas.openxmlformats.org/officeDocument/2006/relationships/image" Target="../media/image55.png"/><Relationship Id="rId19" Type="http://schemas.openxmlformats.org/officeDocument/2006/relationships/tags" Target="../tags/tag205.xml"/><Relationship Id="rId18" Type="http://schemas.openxmlformats.org/officeDocument/2006/relationships/tags" Target="../tags/tag204.xml"/><Relationship Id="rId17" Type="http://schemas.openxmlformats.org/officeDocument/2006/relationships/tags" Target="../tags/tag203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image" Target="../media/image57.png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23.xml"/><Relationship Id="rId1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4.xml"/><Relationship Id="rId1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3" Type="http://schemas.openxmlformats.org/officeDocument/2006/relationships/image" Target="../media/image15.png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230.xml"/><Relationship Id="rId10" Type="http://schemas.openxmlformats.org/officeDocument/2006/relationships/tags" Target="../tags/tag229.xml"/><Relationship Id="rId1" Type="http://schemas.openxmlformats.org/officeDocument/2006/relationships/tags" Target="../tags/tag22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248.xml"/><Relationship Id="rId21" Type="http://schemas.openxmlformats.org/officeDocument/2006/relationships/image" Target="../media/image67.png"/><Relationship Id="rId20" Type="http://schemas.openxmlformats.org/officeDocument/2006/relationships/image" Target="../media/image66.png"/><Relationship Id="rId2" Type="http://schemas.openxmlformats.org/officeDocument/2006/relationships/tags" Target="../tags/tag232.xml"/><Relationship Id="rId19" Type="http://schemas.openxmlformats.org/officeDocument/2006/relationships/tags" Target="../tags/tag247.xml"/><Relationship Id="rId18" Type="http://schemas.openxmlformats.org/officeDocument/2006/relationships/image" Target="../media/image65.png"/><Relationship Id="rId17" Type="http://schemas.openxmlformats.org/officeDocument/2006/relationships/tags" Target="../tags/tag246.xml"/><Relationship Id="rId16" Type="http://schemas.openxmlformats.org/officeDocument/2006/relationships/tags" Target="../tags/tag245.xml"/><Relationship Id="rId15" Type="http://schemas.openxmlformats.org/officeDocument/2006/relationships/tags" Target="../tags/tag244.xml"/><Relationship Id="rId14" Type="http://schemas.openxmlformats.org/officeDocument/2006/relationships/image" Target="../media/image16.png"/><Relationship Id="rId13" Type="http://schemas.openxmlformats.org/officeDocument/2006/relationships/tags" Target="../tags/tag243.xml"/><Relationship Id="rId12" Type="http://schemas.openxmlformats.org/officeDocument/2006/relationships/tags" Target="../tags/tag242.xml"/><Relationship Id="rId11" Type="http://schemas.openxmlformats.org/officeDocument/2006/relationships/tags" Target="../tags/tag241.xml"/><Relationship Id="rId10" Type="http://schemas.openxmlformats.org/officeDocument/2006/relationships/tags" Target="../tags/tag240.xml"/><Relationship Id="rId1" Type="http://schemas.openxmlformats.org/officeDocument/2006/relationships/tags" Target="../tags/tag23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261.xml"/><Relationship Id="rId21" Type="http://schemas.openxmlformats.org/officeDocument/2006/relationships/tags" Target="../tags/tag260.xml"/><Relationship Id="rId20" Type="http://schemas.openxmlformats.org/officeDocument/2006/relationships/tags" Target="../tags/tag259.xml"/><Relationship Id="rId2" Type="http://schemas.openxmlformats.org/officeDocument/2006/relationships/tags" Target="../tags/tag250.xml"/><Relationship Id="rId19" Type="http://schemas.openxmlformats.org/officeDocument/2006/relationships/image" Target="../media/image57.png"/><Relationship Id="rId18" Type="http://schemas.openxmlformats.org/officeDocument/2006/relationships/tags" Target="../tags/tag258.xml"/><Relationship Id="rId17" Type="http://schemas.openxmlformats.org/officeDocument/2006/relationships/tags" Target="../tags/tag257.xml"/><Relationship Id="rId16" Type="http://schemas.openxmlformats.org/officeDocument/2006/relationships/tags" Target="../tags/tag256.xml"/><Relationship Id="rId15" Type="http://schemas.openxmlformats.org/officeDocument/2006/relationships/tags" Target="../tags/tag255.xml"/><Relationship Id="rId14" Type="http://schemas.openxmlformats.org/officeDocument/2006/relationships/image" Target="../media/image56.png"/><Relationship Id="rId13" Type="http://schemas.openxmlformats.org/officeDocument/2006/relationships/tags" Target="../tags/tag254.xml"/><Relationship Id="rId12" Type="http://schemas.openxmlformats.org/officeDocument/2006/relationships/tags" Target="../tags/tag253.xml"/><Relationship Id="rId11" Type="http://schemas.openxmlformats.org/officeDocument/2006/relationships/tags" Target="../tags/tag252.xml"/><Relationship Id="rId10" Type="http://schemas.openxmlformats.org/officeDocument/2006/relationships/tags" Target="../tags/tag251.xml"/><Relationship Id="rId1" Type="http://schemas.openxmlformats.org/officeDocument/2006/relationships/tags" Target="../tags/tag2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62.xml"/><Relationship Id="rId1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image" Target="../media/image76.png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4" Type="http://schemas.openxmlformats.org/officeDocument/2006/relationships/slideLayout" Target="../slideLayouts/slideLayout6.xml"/><Relationship Id="rId33" Type="http://schemas.openxmlformats.org/officeDocument/2006/relationships/tags" Target="../tags/tag291.xml"/><Relationship Id="rId32" Type="http://schemas.openxmlformats.org/officeDocument/2006/relationships/tags" Target="../tags/tag290.xml"/><Relationship Id="rId31" Type="http://schemas.openxmlformats.org/officeDocument/2006/relationships/tags" Target="../tags/tag289.xml"/><Relationship Id="rId30" Type="http://schemas.openxmlformats.org/officeDocument/2006/relationships/tags" Target="../tags/tag288.xml"/><Relationship Id="rId3" Type="http://schemas.openxmlformats.org/officeDocument/2006/relationships/tags" Target="../tags/tag265.xml"/><Relationship Id="rId29" Type="http://schemas.openxmlformats.org/officeDocument/2006/relationships/tags" Target="../tags/tag287.xml"/><Relationship Id="rId28" Type="http://schemas.openxmlformats.org/officeDocument/2006/relationships/tags" Target="../tags/tag286.xml"/><Relationship Id="rId27" Type="http://schemas.openxmlformats.org/officeDocument/2006/relationships/tags" Target="../tags/tag285.xml"/><Relationship Id="rId26" Type="http://schemas.openxmlformats.org/officeDocument/2006/relationships/image" Target="../media/image79.png"/><Relationship Id="rId25" Type="http://schemas.openxmlformats.org/officeDocument/2006/relationships/tags" Target="../tags/tag284.xml"/><Relationship Id="rId24" Type="http://schemas.openxmlformats.org/officeDocument/2006/relationships/tags" Target="../tags/tag283.xml"/><Relationship Id="rId23" Type="http://schemas.openxmlformats.org/officeDocument/2006/relationships/tags" Target="../tags/tag282.xml"/><Relationship Id="rId22" Type="http://schemas.openxmlformats.org/officeDocument/2006/relationships/tags" Target="../tags/tag281.xml"/><Relationship Id="rId21" Type="http://schemas.openxmlformats.org/officeDocument/2006/relationships/tags" Target="../tags/tag280.xml"/><Relationship Id="rId20" Type="http://schemas.openxmlformats.org/officeDocument/2006/relationships/tags" Target="../tags/tag279.xml"/><Relationship Id="rId2" Type="http://schemas.openxmlformats.org/officeDocument/2006/relationships/tags" Target="../tags/tag264.xml"/><Relationship Id="rId19" Type="http://schemas.openxmlformats.org/officeDocument/2006/relationships/tags" Target="../tags/tag278.xml"/><Relationship Id="rId18" Type="http://schemas.openxmlformats.org/officeDocument/2006/relationships/image" Target="../media/image78.png"/><Relationship Id="rId17" Type="http://schemas.openxmlformats.org/officeDocument/2006/relationships/tags" Target="../tags/tag277.xml"/><Relationship Id="rId16" Type="http://schemas.openxmlformats.org/officeDocument/2006/relationships/tags" Target="../tags/tag276.xml"/><Relationship Id="rId15" Type="http://schemas.openxmlformats.org/officeDocument/2006/relationships/tags" Target="../tags/tag275.xml"/><Relationship Id="rId14" Type="http://schemas.openxmlformats.org/officeDocument/2006/relationships/image" Target="../media/image77.png"/><Relationship Id="rId13" Type="http://schemas.openxmlformats.org/officeDocument/2006/relationships/tags" Target="../tags/tag274.xml"/><Relationship Id="rId12" Type="http://schemas.openxmlformats.org/officeDocument/2006/relationships/tags" Target="../tags/tag273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tags" Target="../tags/tag26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1" Type="http://schemas.openxmlformats.org/officeDocument/2006/relationships/slideLayout" Target="../slideLayouts/slideLayout7.xml"/><Relationship Id="rId30" Type="http://schemas.openxmlformats.org/officeDocument/2006/relationships/tags" Target="../tags/tag310.xml"/><Relationship Id="rId3" Type="http://schemas.openxmlformats.org/officeDocument/2006/relationships/tags" Target="../tags/tag294.xml"/><Relationship Id="rId29" Type="http://schemas.openxmlformats.org/officeDocument/2006/relationships/tags" Target="../tags/tag309.xml"/><Relationship Id="rId28" Type="http://schemas.openxmlformats.org/officeDocument/2006/relationships/image" Target="../media/image90.png"/><Relationship Id="rId27" Type="http://schemas.openxmlformats.org/officeDocument/2006/relationships/tags" Target="../tags/tag308.xml"/><Relationship Id="rId26" Type="http://schemas.openxmlformats.org/officeDocument/2006/relationships/image" Target="../media/image89.png"/><Relationship Id="rId25" Type="http://schemas.openxmlformats.org/officeDocument/2006/relationships/image" Target="../media/image88.png"/><Relationship Id="rId24" Type="http://schemas.openxmlformats.org/officeDocument/2006/relationships/image" Target="../media/image87.png"/><Relationship Id="rId23" Type="http://schemas.openxmlformats.org/officeDocument/2006/relationships/image" Target="../media/image86.png"/><Relationship Id="rId22" Type="http://schemas.openxmlformats.org/officeDocument/2006/relationships/image" Target="../media/image85.png"/><Relationship Id="rId21" Type="http://schemas.openxmlformats.org/officeDocument/2006/relationships/image" Target="../media/image84.png"/><Relationship Id="rId20" Type="http://schemas.openxmlformats.org/officeDocument/2006/relationships/image" Target="../media/image83.png"/><Relationship Id="rId2" Type="http://schemas.openxmlformats.org/officeDocument/2006/relationships/tags" Target="../tags/tag293.xml"/><Relationship Id="rId19" Type="http://schemas.openxmlformats.org/officeDocument/2006/relationships/image" Target="../media/image82.png"/><Relationship Id="rId18" Type="http://schemas.openxmlformats.org/officeDocument/2006/relationships/image" Target="../media/image81.png"/><Relationship Id="rId17" Type="http://schemas.openxmlformats.org/officeDocument/2006/relationships/image" Target="../media/image80.emf"/><Relationship Id="rId16" Type="http://schemas.openxmlformats.org/officeDocument/2006/relationships/tags" Target="../tags/tag307.xml"/><Relationship Id="rId15" Type="http://schemas.openxmlformats.org/officeDocument/2006/relationships/tags" Target="../tags/tag306.xml"/><Relationship Id="rId14" Type="http://schemas.openxmlformats.org/officeDocument/2006/relationships/tags" Target="../tags/tag305.xml"/><Relationship Id="rId13" Type="http://schemas.openxmlformats.org/officeDocument/2006/relationships/tags" Target="../tags/tag304.xml"/><Relationship Id="rId12" Type="http://schemas.openxmlformats.org/officeDocument/2006/relationships/tags" Target="../tags/tag303.xml"/><Relationship Id="rId11" Type="http://schemas.openxmlformats.org/officeDocument/2006/relationships/tags" Target="../tags/tag302.xml"/><Relationship Id="rId10" Type="http://schemas.openxmlformats.org/officeDocument/2006/relationships/tags" Target="../tags/tag301.xml"/><Relationship Id="rId1" Type="http://schemas.openxmlformats.org/officeDocument/2006/relationships/tags" Target="../tags/tag29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15.xml"/><Relationship Id="rId7" Type="http://schemas.openxmlformats.org/officeDocument/2006/relationships/image" Target="../media/image92.png"/><Relationship Id="rId6" Type="http://schemas.openxmlformats.org/officeDocument/2006/relationships/image" Target="../media/image12.png"/><Relationship Id="rId5" Type="http://schemas.openxmlformats.org/officeDocument/2006/relationships/image" Target="../media/image91.png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image" Target="../media/image13.png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22.xml"/><Relationship Id="rId10" Type="http://schemas.openxmlformats.org/officeDocument/2006/relationships/tags" Target="../tags/tag321.xml"/><Relationship Id="rId1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3.xml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hyperlink" Target="http://www.sofarsolar.com/" TargetMode="Externa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7.xml"/><Relationship Id="rId11" Type="http://schemas.openxmlformats.org/officeDocument/2006/relationships/image" Target="../media/image16.png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23.xml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14.png"/><Relationship Id="rId3" Type="http://schemas.openxmlformats.org/officeDocument/2006/relationships/tags" Target="../tags/tag25.xml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0.xml"/><Relationship Id="rId1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33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34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5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tags" Target="../tags/tag38.xml"/><Relationship Id="rId5" Type="http://schemas.openxmlformats.org/officeDocument/2006/relationships/image" Target="../media/image30.png"/><Relationship Id="rId4" Type="http://schemas.openxmlformats.org/officeDocument/2006/relationships/tags" Target="../tags/tag37.xml"/><Relationship Id="rId36" Type="http://schemas.openxmlformats.org/officeDocument/2006/relationships/slideLayout" Target="../slideLayouts/slideLayout8.xml"/><Relationship Id="rId35" Type="http://schemas.openxmlformats.org/officeDocument/2006/relationships/tags" Target="../tags/tag65.xml"/><Relationship Id="rId34" Type="http://schemas.openxmlformats.org/officeDocument/2006/relationships/tags" Target="../tags/tag64.xml"/><Relationship Id="rId33" Type="http://schemas.openxmlformats.org/officeDocument/2006/relationships/tags" Target="../tags/tag63.xml"/><Relationship Id="rId32" Type="http://schemas.openxmlformats.org/officeDocument/2006/relationships/tags" Target="../tags/tag62.xml"/><Relationship Id="rId31" Type="http://schemas.openxmlformats.org/officeDocument/2006/relationships/tags" Target="../tags/tag61.xml"/><Relationship Id="rId30" Type="http://schemas.openxmlformats.org/officeDocument/2006/relationships/tags" Target="../tags/tag60.xml"/><Relationship Id="rId3" Type="http://schemas.openxmlformats.org/officeDocument/2006/relationships/image" Target="../media/image29.png"/><Relationship Id="rId29" Type="http://schemas.openxmlformats.org/officeDocument/2006/relationships/tags" Target="../tags/tag59.xml"/><Relationship Id="rId28" Type="http://schemas.openxmlformats.org/officeDocument/2006/relationships/tags" Target="../tags/tag58.xml"/><Relationship Id="rId27" Type="http://schemas.openxmlformats.org/officeDocument/2006/relationships/tags" Target="../tags/tag57.xml"/><Relationship Id="rId26" Type="http://schemas.openxmlformats.org/officeDocument/2006/relationships/tags" Target="../tags/tag56.xml"/><Relationship Id="rId25" Type="http://schemas.openxmlformats.org/officeDocument/2006/relationships/tags" Target="../tags/tag55.xml"/><Relationship Id="rId24" Type="http://schemas.openxmlformats.org/officeDocument/2006/relationships/tags" Target="../tags/tag54.xml"/><Relationship Id="rId23" Type="http://schemas.openxmlformats.org/officeDocument/2006/relationships/tags" Target="../tags/tag53.xml"/><Relationship Id="rId22" Type="http://schemas.openxmlformats.org/officeDocument/2006/relationships/tags" Target="../tags/tag52.xml"/><Relationship Id="rId21" Type="http://schemas.openxmlformats.org/officeDocument/2006/relationships/tags" Target="../tags/tag51.xml"/><Relationship Id="rId20" Type="http://schemas.openxmlformats.org/officeDocument/2006/relationships/tags" Target="../tags/tag50.xml"/><Relationship Id="rId2" Type="http://schemas.openxmlformats.org/officeDocument/2006/relationships/tags" Target="../tags/tag36.xml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66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 descr="b3242c5e9c8b0ec8b8f200f58b270723 (400×40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8225" y="4405630"/>
            <a:ext cx="5371465" cy="3429000"/>
          </a:xfrm>
          <a:prstGeom prst="rect">
            <a:avLst/>
          </a:prstGeom>
          <a:effectLst>
            <a:softEdge rad="838200"/>
          </a:effectLst>
        </p:spPr>
      </p:pic>
      <p:sp>
        <p:nvSpPr>
          <p:cNvPr id="11" name="副标题 2"/>
          <p:cNvSpPr txBox="1"/>
          <p:nvPr/>
        </p:nvSpPr>
        <p:spPr>
          <a:xfrm>
            <a:off x="768350" y="3371850"/>
            <a:ext cx="5170805" cy="531495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zh-CN" sz="2400" spc="50" dirty="0">
                <a:solidFill>
                  <a:srgbClr val="276AD4"/>
                </a:solidFill>
                <a:uFillTx/>
                <a:latin typeface="Montserrat" charset="0"/>
                <a:cs typeface="Montserrat" charset="0"/>
              </a:rPr>
              <a:t>Single-Phase All-In-One ESS</a:t>
            </a:r>
            <a:endParaRPr lang="en-US" altLang="zh-CN" sz="2400" spc="50" dirty="0">
              <a:solidFill>
                <a:srgbClr val="276AD4"/>
              </a:solidFill>
              <a:uFillTx/>
              <a:latin typeface="Montserrat" charset="0"/>
              <a:cs typeface="Montserrat" charset="0"/>
            </a:endParaRPr>
          </a:p>
        </p:txBody>
      </p:sp>
      <p:pic>
        <p:nvPicPr>
          <p:cNvPr id="4" name="图片 3" descr="E:/赵庆岩-工作/2024/6月/三相PowerAll新品发布PPT/组 1.png组 1"/>
          <p:cNvPicPr>
            <a:picLocks noChangeAspect="1"/>
          </p:cNvPicPr>
          <p:nvPr/>
        </p:nvPicPr>
        <p:blipFill>
          <a:blip r:embed="rId2"/>
          <a:srcRect l="34" r="34" b="3243"/>
          <a:stretch>
            <a:fillRect/>
          </a:stretch>
        </p:blipFill>
        <p:spPr>
          <a:xfrm>
            <a:off x="8943975" y="1628775"/>
            <a:ext cx="1743075" cy="5229225"/>
          </a:xfrm>
          <a:prstGeom prst="rect">
            <a:avLst/>
          </a:prstGeom>
        </p:spPr>
      </p:pic>
      <p:pic>
        <p:nvPicPr>
          <p:cNvPr id="2" name="图片 1" descr="E:/朱嫣燕/6产品图片/3-6k线稿/ESI-3-6K-S1+3BTS-5K-2.pngESI-3-6K-S1+3BTS-5K-2"/>
          <p:cNvPicPr>
            <a:picLocks noChangeAspect="1"/>
          </p:cNvPicPr>
          <p:nvPr/>
        </p:nvPicPr>
        <p:blipFill>
          <a:blip r:embed="rId3"/>
          <a:srcRect t="-116" b="19850"/>
          <a:stretch>
            <a:fillRect/>
          </a:stretch>
        </p:blipFill>
        <p:spPr>
          <a:xfrm>
            <a:off x="6864985" y="1628140"/>
            <a:ext cx="1861820" cy="52298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0250" y="1521460"/>
            <a:ext cx="5635625" cy="17157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80000"/>
              </a:lnSpc>
            </a:pPr>
            <a:r>
              <a:rPr lang="en-US" altLang="zh-CN" sz="6600" b="1" spc="20" dirty="0">
                <a:solidFill>
                  <a:srgbClr val="276AD4"/>
                </a:solidFill>
                <a:uFillTx/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</a:rPr>
              <a:t>SOFAR PowerAll</a:t>
            </a:r>
            <a:endParaRPr lang="en-US" altLang="zh-CN" sz="6600" b="1" spc="20" dirty="0">
              <a:solidFill>
                <a:srgbClr val="276AD4"/>
              </a:solidFill>
              <a:uFillTx/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32485" y="6134735"/>
            <a:ext cx="2029141" cy="415925"/>
            <a:chOff x="911" y="9556"/>
            <a:chExt cx="3640" cy="746"/>
          </a:xfrm>
        </p:grpSpPr>
        <p:pic>
          <p:nvPicPr>
            <p:cNvPr id="5" name="图片 6" descr="logo"/>
            <p:cNvPicPr>
              <a:picLocks noChangeAspect="1"/>
            </p:cNvPicPr>
            <p:nvPr/>
          </p:nvPicPr>
          <p:blipFill rotWithShape="1">
            <a:blip r:embed="rId4">
              <a:alphaModFix amt="32000"/>
            </a:blip>
            <a:srcRect l="45715"/>
            <a:stretch>
              <a:fillRect/>
            </a:stretch>
          </p:blipFill>
          <p:spPr>
            <a:xfrm>
              <a:off x="2450" y="9556"/>
              <a:ext cx="2101" cy="746"/>
            </a:xfrm>
            <a:prstGeom prst="rect">
              <a:avLst/>
            </a:prstGeom>
            <a:effectLst/>
          </p:spPr>
        </p:pic>
        <p:sp>
          <p:nvSpPr>
            <p:cNvPr id="13" name="文本框 12"/>
            <p:cNvSpPr txBox="1"/>
            <p:nvPr/>
          </p:nvSpPr>
          <p:spPr>
            <a:xfrm>
              <a:off x="911" y="9724"/>
              <a:ext cx="1784" cy="428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80000"/>
                </a:lnSpc>
              </a:pPr>
              <a:r>
                <a:rPr lang="en-US" altLang="zh-CN" sz="1600" spc="20" dirty="0">
                  <a:solidFill>
                    <a:srgbClr val="A6C9EE"/>
                  </a:solidFill>
                  <a:uFillTx/>
                  <a:latin typeface="Montserrat Light" charset="0"/>
                  <a:ea typeface="方正兰亭粗黑简体" panose="02000500000000000000" pitchFamily="2" charset="-122"/>
                  <a:cs typeface="Montserrat Light" charset="0"/>
                </a:rPr>
                <a:t>SOFAR</a:t>
              </a:r>
              <a:endParaRPr lang="en-US" altLang="zh-CN" sz="1600" spc="20" dirty="0">
                <a:solidFill>
                  <a:srgbClr val="A6C9EE"/>
                </a:solidFill>
                <a:uFillTx/>
                <a:latin typeface="Montserrat Light" charset="0"/>
                <a:ea typeface="方正兰亭粗黑简体" panose="02000500000000000000" pitchFamily="2" charset="-122"/>
                <a:cs typeface="Montserrat Light" charset="0"/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D:/Users/admin/desktop/产品资料包/户储/ESI-5-12K-T1/ESI-侧面端子口-1.pngESI-侧面端子口-1"/>
          <p:cNvPicPr>
            <a:picLocks noChangeAspect="1"/>
          </p:cNvPicPr>
          <p:nvPr/>
        </p:nvPicPr>
        <p:blipFill>
          <a:blip r:embed="rId1"/>
          <a:srcRect l="36292" t="9112" r="44824" b="16456"/>
          <a:stretch>
            <a:fillRect/>
          </a:stretch>
        </p:blipFill>
        <p:spPr>
          <a:xfrm>
            <a:off x="2301240" y="2271078"/>
            <a:ext cx="1169670" cy="28809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2000" endA="300" endPos="12000" dir="5400000" sy="-100000" algn="bl" rotWithShape="0"/>
          </a:effectLst>
        </p:spPr>
      </p:pic>
      <p:pic>
        <p:nvPicPr>
          <p:cNvPr id="6" name="图片 5" descr="D:/Users/admin/desktop/产品资料包/户储/ESI-5-12K-T1/ESI-侧面端子口-2.pngESI-侧面端子口-2"/>
          <p:cNvPicPr>
            <a:picLocks noChangeAspect="1"/>
          </p:cNvPicPr>
          <p:nvPr/>
        </p:nvPicPr>
        <p:blipFill>
          <a:blip r:embed="rId2"/>
          <a:srcRect l="36814" t="9276" r="44898" b="14621"/>
          <a:stretch>
            <a:fillRect/>
          </a:stretch>
        </p:blipFill>
        <p:spPr>
          <a:xfrm>
            <a:off x="8378825" y="2240915"/>
            <a:ext cx="1167765" cy="30378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2000" endA="300" endPos="12000" dir="5400000" sy="-100000" algn="bl" rotWithShape="0"/>
          </a:effectLst>
        </p:spPr>
      </p:pic>
      <p:grpSp>
        <p:nvGrpSpPr>
          <p:cNvPr id="144" name="组合 143"/>
          <p:cNvGrpSpPr/>
          <p:nvPr/>
        </p:nvGrpSpPr>
        <p:grpSpPr>
          <a:xfrm>
            <a:off x="10082953" y="1978660"/>
            <a:ext cx="1654387" cy="2716107"/>
            <a:chOff x="11909" y="1959"/>
            <a:chExt cx="1954" cy="3208"/>
          </a:xfrm>
        </p:grpSpPr>
        <p:sp>
          <p:nvSpPr>
            <p:cNvPr id="27" name="文本框 34"/>
            <p:cNvSpPr txBox="1"/>
            <p:nvPr>
              <p:custDataLst>
                <p:tags r:id="rId3"/>
              </p:custDataLst>
            </p:nvPr>
          </p:nvSpPr>
          <p:spPr>
            <a:xfrm>
              <a:off x="11909" y="1959"/>
              <a:ext cx="1954" cy="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gradFill flip="none" rotWithShape="1">
                    <a:gsLst>
                      <a:gs pos="92692">
                        <a:srgbClr val="45EDC1"/>
                      </a:gs>
                      <a:gs pos="0">
                        <a:srgbClr val="19C1FF"/>
                      </a:gs>
                    </a:gsLst>
                    <a:lin ang="0" scaled="1"/>
                    <a:tileRect/>
                  </a:gradFill>
                  <a:effectLst/>
                  <a:latin typeface="DIN Light" pitchFamily="50" charset="0"/>
                  <a:ea typeface="微软雅黑" panose="020B0503020204020204" charset="-122"/>
                </a:defRPr>
              </a:lvl1pPr>
            </a:lstStyle>
            <a:p>
              <a:pPr algn="l">
                <a:buClrTx/>
                <a:buSzTx/>
                <a:buFontTx/>
              </a:pPr>
              <a:r>
                <a:rPr lang="en-US" altLang="zh-CN" sz="1000" dirty="0">
                  <a:solidFill>
                    <a:srgbClr val="276AD4"/>
                  </a:solidFill>
                  <a:latin typeface="Montserrat SemiBold" charset="0"/>
                  <a:ea typeface="+mn-ea"/>
                  <a:cs typeface="Montserrat SemiBold" charset="0"/>
                </a:rPr>
                <a:t>Grid Input</a:t>
              </a:r>
              <a:endParaRPr lang="en-US" altLang="zh-CN" sz="1000" dirty="0">
                <a:solidFill>
                  <a:srgbClr val="276AD4"/>
                </a:solidFill>
                <a:latin typeface="Montserrat SemiBold" charset="0"/>
                <a:ea typeface="+mn-ea"/>
                <a:cs typeface="Montserrat SemiBold" charset="0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4"/>
              </p:custDataLst>
            </p:nvPr>
          </p:nvSpPr>
          <p:spPr>
            <a:xfrm>
              <a:off x="11909" y="2802"/>
              <a:ext cx="1758" cy="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gradFill flip="none" rotWithShape="1">
                    <a:gsLst>
                      <a:gs pos="92692">
                        <a:srgbClr val="45EDC1"/>
                      </a:gs>
                      <a:gs pos="0">
                        <a:srgbClr val="19C1FF"/>
                      </a:gs>
                    </a:gsLst>
                    <a:lin ang="0" scaled="1"/>
                    <a:tileRect/>
                  </a:gradFill>
                  <a:effectLst/>
                  <a:latin typeface="DIN Light" pitchFamily="50" charset="0"/>
                  <a:ea typeface="微软雅黑" panose="020B0503020204020204" charset="-122"/>
                </a:defRPr>
              </a:lvl1pPr>
            </a:lstStyle>
            <a:p>
              <a:pPr algn="l">
                <a:buClrTx/>
                <a:buSzTx/>
                <a:buFontTx/>
              </a:pPr>
              <a:r>
                <a:rPr lang="en-US" altLang="zh-CN" sz="1000" dirty="0">
                  <a:solidFill>
                    <a:srgbClr val="276AD4"/>
                  </a:solidFill>
                  <a:latin typeface="Montserrat SemiBold" charset="0"/>
                  <a:ea typeface="+mn-ea"/>
                  <a:cs typeface="Montserrat SemiBold" charset="0"/>
                </a:rPr>
                <a:t>EPS Output</a:t>
              </a:r>
              <a:endParaRPr lang="en-US" altLang="zh-CN" sz="1000" dirty="0">
                <a:solidFill>
                  <a:srgbClr val="276AD4"/>
                </a:solidFill>
                <a:latin typeface="Montserrat SemiBold" charset="0"/>
                <a:ea typeface="+mn-ea"/>
                <a:cs typeface="Montserrat SemiBold" charset="0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5"/>
              </p:custDataLst>
            </p:nvPr>
          </p:nvSpPr>
          <p:spPr>
            <a:xfrm>
              <a:off x="11909" y="3919"/>
              <a:ext cx="1641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gradFill flip="none" rotWithShape="1">
                    <a:gsLst>
                      <a:gs pos="92692">
                        <a:srgbClr val="45EDC1"/>
                      </a:gs>
                      <a:gs pos="0">
                        <a:srgbClr val="19C1FF"/>
                      </a:gs>
                    </a:gsLst>
                    <a:lin ang="0" scaled="1"/>
                    <a:tileRect/>
                  </a:gradFill>
                  <a:effectLst/>
                  <a:latin typeface="DIN Light" pitchFamily="50" charset="0"/>
                  <a:ea typeface="微软雅黑" panose="020B0503020204020204" charset="-122"/>
                </a:defRPr>
              </a:lvl1pPr>
            </a:lstStyle>
            <a:p>
              <a:r>
                <a:rPr lang="en-US" altLang="zh-CN" sz="1000" dirty="0">
                  <a:solidFill>
                    <a:srgbClr val="276AD4"/>
                  </a:solidFill>
                  <a:latin typeface="Montserrat SemiBold" charset="0"/>
                  <a:ea typeface="+mn-ea"/>
                  <a:cs typeface="Montserrat SemiBold" charset="0"/>
                </a:rPr>
                <a:t>Wi-Fi/4G</a:t>
              </a:r>
              <a:endParaRPr lang="en-US" altLang="zh-CN" sz="1000" dirty="0">
                <a:solidFill>
                  <a:srgbClr val="276AD4"/>
                </a:solidFill>
                <a:latin typeface="Montserrat SemiBold" charset="0"/>
                <a:ea typeface="+mn-ea"/>
                <a:cs typeface="Montserrat SemiBold" charset="0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6"/>
              </p:custDataLst>
            </p:nvPr>
          </p:nvSpPr>
          <p:spPr>
            <a:xfrm>
              <a:off x="11909" y="4878"/>
              <a:ext cx="1486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gradFill flip="none" rotWithShape="1">
                    <a:gsLst>
                      <a:gs pos="92692">
                        <a:srgbClr val="45EDC1"/>
                      </a:gs>
                      <a:gs pos="0">
                        <a:srgbClr val="19C1FF"/>
                      </a:gs>
                    </a:gsLst>
                    <a:lin ang="0" scaled="1"/>
                    <a:tileRect/>
                  </a:gradFill>
                  <a:effectLst/>
                  <a:latin typeface="DIN Light" pitchFamily="50" charset="0"/>
                  <a:ea typeface="微软雅黑" panose="020B0503020204020204" charset="-122"/>
                </a:defRPr>
              </a:lvl1pPr>
            </a:lstStyle>
            <a:p>
              <a:r>
                <a:rPr lang="en-US" altLang="zh-CN" sz="1000" dirty="0">
                  <a:solidFill>
                    <a:srgbClr val="276AD4"/>
                  </a:solidFill>
                  <a:latin typeface="Montserrat SemiBold" charset="0"/>
                  <a:ea typeface="+mn-ea"/>
                  <a:cs typeface="Montserrat SemiBold" charset="0"/>
                </a:rPr>
                <a:t>COM Port</a:t>
              </a:r>
              <a:endParaRPr lang="en-US" altLang="zh-CN" sz="1000" dirty="0">
                <a:solidFill>
                  <a:srgbClr val="276AD4"/>
                </a:solidFill>
                <a:latin typeface="Montserrat SemiBold" charset="0"/>
                <a:ea typeface="+mn-ea"/>
                <a:cs typeface="Montserrat SemiBold" charset="0"/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8734516" y="2320502"/>
            <a:ext cx="3385517" cy="2460413"/>
            <a:chOff x="10317" y="2362"/>
            <a:chExt cx="3998" cy="2906"/>
          </a:xfrm>
        </p:grpSpPr>
        <p:grpSp>
          <p:nvGrpSpPr>
            <p:cNvPr id="108" name="组合 107"/>
            <p:cNvGrpSpPr/>
            <p:nvPr/>
          </p:nvGrpSpPr>
          <p:grpSpPr>
            <a:xfrm flipH="1">
              <a:off x="10317" y="2362"/>
              <a:ext cx="3744" cy="885"/>
              <a:chOff x="329" y="3165"/>
              <a:chExt cx="3744" cy="885"/>
            </a:xfrm>
          </p:grpSpPr>
          <p:cxnSp>
            <p:nvCxnSpPr>
              <p:cNvPr id="109" name="PA-直接连接符 6"/>
              <p:cNvCxnSpPr>
                <a:endCxn id="112" idx="1"/>
              </p:cNvCxnSpPr>
              <p:nvPr>
                <p:custDataLst>
                  <p:tags r:id="rId7"/>
                </p:custDataLst>
              </p:nvPr>
            </p:nvCxnSpPr>
            <p:spPr>
              <a:xfrm>
                <a:off x="2385" y="3165"/>
                <a:ext cx="1513" cy="699"/>
              </a:xfrm>
              <a:prstGeom prst="line">
                <a:avLst/>
              </a:prstGeom>
              <a:ln w="12700" cap="flat" cmpd="sng" algn="ctr">
                <a:solidFill>
                  <a:srgbClr val="276AD4"/>
                </a:solidFill>
                <a:prstDash val="solid"/>
                <a:miter lim="800000"/>
                <a:headEnd type="none" w="med" len="med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grpSp>
            <p:nvGrpSpPr>
              <p:cNvPr id="110" name="组合 109"/>
              <p:cNvGrpSpPr/>
              <p:nvPr/>
            </p:nvGrpSpPr>
            <p:grpSpPr>
              <a:xfrm>
                <a:off x="3827" y="3804"/>
                <a:ext cx="246" cy="246"/>
                <a:chOff x="3943" y="4132"/>
                <a:chExt cx="314" cy="314"/>
              </a:xfrm>
            </p:grpSpPr>
            <p:sp>
              <p:nvSpPr>
                <p:cNvPr id="111" name="椭圆 110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3943" y="4132"/>
                  <a:ext cx="314" cy="314"/>
                </a:xfrm>
                <a:prstGeom prst="ellipse">
                  <a:avLst/>
                </a:prstGeom>
                <a:solidFill>
                  <a:srgbClr val="276AD4">
                    <a:alpha val="36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椭圆 111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4006" y="4181"/>
                  <a:ext cx="188" cy="188"/>
                </a:xfrm>
                <a:prstGeom prst="ellipse">
                  <a:avLst/>
                </a:prstGeom>
                <a:solidFill>
                  <a:srgbClr val="276AD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13" name="PA-直接连接符 6"/>
              <p:cNvCxnSpPr/>
              <p:nvPr>
                <p:custDataLst>
                  <p:tags r:id="rId10"/>
                </p:custDataLst>
              </p:nvPr>
            </p:nvCxnSpPr>
            <p:spPr>
              <a:xfrm flipV="1">
                <a:off x="329" y="3166"/>
                <a:ext cx="2057" cy="7"/>
              </a:xfrm>
              <a:prstGeom prst="line">
                <a:avLst/>
              </a:prstGeom>
              <a:ln w="12700" cap="flat" cmpd="sng" algn="ctr">
                <a:gradFill>
                  <a:gsLst>
                    <a:gs pos="100000">
                      <a:srgbClr val="CFE8F9">
                        <a:alpha val="0"/>
                      </a:srgbClr>
                    </a:gs>
                    <a:gs pos="0">
                      <a:srgbClr val="276AD4"/>
                    </a:gs>
                  </a:gsLst>
                  <a:lin ang="10980000" scaled="1"/>
                </a:gradFill>
                <a:prstDash val="solid"/>
                <a:miter lim="800000"/>
                <a:headEnd type="none" w="med" len="med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组合 114"/>
            <p:cNvGrpSpPr/>
            <p:nvPr/>
          </p:nvGrpSpPr>
          <p:grpSpPr>
            <a:xfrm flipH="1">
              <a:off x="10591" y="3175"/>
              <a:ext cx="3445" cy="475"/>
              <a:chOff x="354" y="3155"/>
              <a:chExt cx="3445" cy="475"/>
            </a:xfrm>
          </p:grpSpPr>
          <p:cxnSp>
            <p:nvCxnSpPr>
              <p:cNvPr id="116" name="PA-直接连接符 6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2881" y="3159"/>
                <a:ext cx="697" cy="281"/>
              </a:xfrm>
              <a:prstGeom prst="line">
                <a:avLst/>
              </a:prstGeom>
              <a:ln w="12700" cap="flat" cmpd="sng" algn="ctr">
                <a:solidFill>
                  <a:srgbClr val="276AD4"/>
                </a:solidFill>
                <a:prstDash val="solid"/>
                <a:miter lim="800000"/>
                <a:headEnd type="none" w="med" len="med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grpSp>
            <p:nvGrpSpPr>
              <p:cNvPr id="117" name="组合 116"/>
              <p:cNvGrpSpPr/>
              <p:nvPr/>
            </p:nvGrpSpPr>
            <p:grpSpPr>
              <a:xfrm>
                <a:off x="3553" y="3384"/>
                <a:ext cx="246" cy="246"/>
                <a:chOff x="3593" y="3596"/>
                <a:chExt cx="314" cy="314"/>
              </a:xfrm>
            </p:grpSpPr>
            <p:sp>
              <p:nvSpPr>
                <p:cNvPr id="118" name="椭圆 11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593" y="3596"/>
                  <a:ext cx="314" cy="314"/>
                </a:xfrm>
                <a:prstGeom prst="ellipse">
                  <a:avLst/>
                </a:prstGeom>
                <a:solidFill>
                  <a:srgbClr val="276AD4">
                    <a:alpha val="36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椭圆 118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657" y="3667"/>
                  <a:ext cx="188" cy="188"/>
                </a:xfrm>
                <a:prstGeom prst="ellipse">
                  <a:avLst/>
                </a:prstGeom>
                <a:solidFill>
                  <a:srgbClr val="276AD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21" name="PA-直接连接符 6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354" y="3155"/>
                <a:ext cx="2542" cy="0"/>
              </a:xfrm>
              <a:prstGeom prst="line">
                <a:avLst/>
              </a:prstGeom>
              <a:ln w="12700" cap="flat" cmpd="sng" algn="ctr">
                <a:gradFill>
                  <a:gsLst>
                    <a:gs pos="100000">
                      <a:srgbClr val="CFE8F9">
                        <a:alpha val="0"/>
                      </a:srgbClr>
                    </a:gs>
                    <a:gs pos="0">
                      <a:srgbClr val="276AD4"/>
                    </a:gs>
                  </a:gsLst>
                  <a:lin ang="10920000" scaled="1"/>
                </a:gradFill>
                <a:prstDash val="solid"/>
                <a:miter lim="800000"/>
                <a:headEnd type="none" w="med" len="med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组合 130"/>
            <p:cNvGrpSpPr/>
            <p:nvPr/>
          </p:nvGrpSpPr>
          <p:grpSpPr>
            <a:xfrm flipH="1">
              <a:off x="10462" y="4075"/>
              <a:ext cx="3291" cy="246"/>
              <a:chOff x="286" y="3207"/>
              <a:chExt cx="3291" cy="246"/>
            </a:xfrm>
          </p:grpSpPr>
          <p:cxnSp>
            <p:nvCxnSpPr>
              <p:cNvPr id="132" name="PA-直接连接符 6"/>
              <p:cNvCxnSpPr>
                <a:endCxn id="135" idx="2"/>
              </p:cNvCxnSpPr>
              <p:nvPr>
                <p:custDataLst>
                  <p:tags r:id="rId15"/>
                </p:custDataLst>
              </p:nvPr>
            </p:nvCxnSpPr>
            <p:spPr>
              <a:xfrm>
                <a:off x="286" y="3323"/>
                <a:ext cx="3051" cy="6"/>
              </a:xfrm>
              <a:prstGeom prst="line">
                <a:avLst/>
              </a:prstGeom>
              <a:ln w="12700" cap="flat" cmpd="sng" algn="ctr">
                <a:gradFill>
                  <a:gsLst>
                    <a:gs pos="100000">
                      <a:srgbClr val="276AD4">
                        <a:alpha val="0"/>
                      </a:srgbClr>
                    </a:gs>
                    <a:gs pos="0">
                      <a:srgbClr val="276AD4"/>
                    </a:gs>
                  </a:gsLst>
                  <a:lin ang="10800000" scaled="1"/>
                </a:gradFill>
                <a:prstDash val="solid"/>
                <a:miter lim="800000"/>
                <a:headEnd type="none" w="med" len="med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grpSp>
            <p:nvGrpSpPr>
              <p:cNvPr id="133" name="组合 132"/>
              <p:cNvGrpSpPr/>
              <p:nvPr/>
            </p:nvGrpSpPr>
            <p:grpSpPr>
              <a:xfrm>
                <a:off x="3331" y="3207"/>
                <a:ext cx="246" cy="246"/>
                <a:chOff x="3309" y="3370"/>
                <a:chExt cx="314" cy="314"/>
              </a:xfrm>
            </p:grpSpPr>
            <p:sp>
              <p:nvSpPr>
                <p:cNvPr id="134" name="椭圆 133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309" y="3370"/>
                  <a:ext cx="314" cy="314"/>
                </a:xfrm>
                <a:prstGeom prst="ellipse">
                  <a:avLst/>
                </a:prstGeom>
                <a:solidFill>
                  <a:srgbClr val="276AD4">
                    <a:alpha val="36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椭圆 13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370" y="3430"/>
                  <a:ext cx="188" cy="188"/>
                </a:xfrm>
                <a:prstGeom prst="ellipse">
                  <a:avLst/>
                </a:prstGeom>
                <a:solidFill>
                  <a:srgbClr val="276AD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36" name="组合 135"/>
            <p:cNvGrpSpPr/>
            <p:nvPr/>
          </p:nvGrpSpPr>
          <p:grpSpPr>
            <a:xfrm flipH="1" flipV="1">
              <a:off x="10687" y="4683"/>
              <a:ext cx="3628" cy="585"/>
              <a:chOff x="75" y="3168"/>
              <a:chExt cx="3628" cy="585"/>
            </a:xfrm>
          </p:grpSpPr>
          <p:cxnSp>
            <p:nvCxnSpPr>
              <p:cNvPr id="137" name="PA-直接连接符 6"/>
              <p:cNvCxnSpPr>
                <a:endCxn id="140" idx="1"/>
              </p:cNvCxnSpPr>
              <p:nvPr>
                <p:custDataLst>
                  <p:tags r:id="rId18"/>
                </p:custDataLst>
              </p:nvPr>
            </p:nvCxnSpPr>
            <p:spPr>
              <a:xfrm>
                <a:off x="2870" y="3168"/>
                <a:ext cx="657" cy="410"/>
              </a:xfrm>
              <a:prstGeom prst="line">
                <a:avLst/>
              </a:prstGeom>
              <a:ln w="12700" cap="flat" cmpd="sng" algn="ctr">
                <a:solidFill>
                  <a:srgbClr val="276AD4"/>
                </a:solidFill>
                <a:prstDash val="solid"/>
                <a:miter lim="800000"/>
                <a:headEnd type="none" w="med" len="med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grpSp>
            <p:nvGrpSpPr>
              <p:cNvPr id="138" name="组合 137"/>
              <p:cNvGrpSpPr/>
              <p:nvPr/>
            </p:nvGrpSpPr>
            <p:grpSpPr>
              <a:xfrm>
                <a:off x="3457" y="3507"/>
                <a:ext cx="246" cy="246"/>
                <a:chOff x="3470" y="3753"/>
                <a:chExt cx="314" cy="314"/>
              </a:xfrm>
            </p:grpSpPr>
            <p:sp>
              <p:nvSpPr>
                <p:cNvPr id="139" name="椭圆 138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3470" y="3753"/>
                  <a:ext cx="314" cy="314"/>
                </a:xfrm>
                <a:prstGeom prst="ellipse">
                  <a:avLst/>
                </a:prstGeom>
                <a:solidFill>
                  <a:srgbClr val="276AD4">
                    <a:alpha val="36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椭圆 139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3532" y="3816"/>
                  <a:ext cx="188" cy="188"/>
                </a:xfrm>
                <a:prstGeom prst="ellipse">
                  <a:avLst/>
                </a:prstGeom>
                <a:solidFill>
                  <a:srgbClr val="276AD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41" name="PA-直接连接符 6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75" y="3168"/>
                <a:ext cx="2809" cy="0"/>
              </a:xfrm>
              <a:prstGeom prst="line">
                <a:avLst/>
              </a:prstGeom>
              <a:ln w="12700" cap="flat" cmpd="sng" algn="ctr">
                <a:gradFill>
                  <a:gsLst>
                    <a:gs pos="100000">
                      <a:srgbClr val="CFE8F9">
                        <a:alpha val="0"/>
                      </a:srgbClr>
                    </a:gs>
                    <a:gs pos="0">
                      <a:srgbClr val="276AD4"/>
                    </a:gs>
                  </a:gsLst>
                  <a:lin ang="10980000" scaled="1"/>
                </a:gradFill>
                <a:prstDash val="solid"/>
                <a:miter lim="800000"/>
                <a:headEnd type="none" w="med" len="med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72"/>
          <p:cNvSpPr txBox="1"/>
          <p:nvPr>
            <p:custDataLst>
              <p:tags r:id="rId22"/>
            </p:custDataLst>
          </p:nvPr>
        </p:nvSpPr>
        <p:spPr>
          <a:xfrm>
            <a:off x="2022475" y="502285"/>
            <a:ext cx="7826375" cy="7651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User</a:t>
            </a:r>
            <a:r>
              <a:rPr lang="en-US" altLang="zh-CN" sz="3600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-</a:t>
            </a: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f</a:t>
            </a: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riendly ESI series</a:t>
            </a:r>
            <a:endParaRPr lang="en-US" altLang="zh-CN" sz="3600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pic>
        <p:nvPicPr>
          <p:cNvPr id="8" name="图片 7" descr="E:/朱嫣燕/6产品图片/ESI 5-12/图片1-.png图片1-"/>
          <p:cNvPicPr>
            <a:picLocks noChangeAspect="1"/>
          </p:cNvPicPr>
          <p:nvPr/>
        </p:nvPicPr>
        <p:blipFill>
          <a:blip r:embed="rId23"/>
          <a:srcRect t="332" b="22525"/>
          <a:stretch>
            <a:fillRect/>
          </a:stretch>
        </p:blipFill>
        <p:spPr>
          <a:xfrm>
            <a:off x="3760470" y="2229485"/>
            <a:ext cx="4050030" cy="46285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374650" y="2336165"/>
            <a:ext cx="3421380" cy="2449830"/>
            <a:chOff x="-590" y="3679"/>
            <a:chExt cx="5388" cy="3858"/>
          </a:xfrm>
        </p:grpSpPr>
        <p:grpSp>
          <p:nvGrpSpPr>
            <p:cNvPr id="143" name="组合 142"/>
            <p:cNvGrpSpPr/>
            <p:nvPr/>
          </p:nvGrpSpPr>
          <p:grpSpPr>
            <a:xfrm>
              <a:off x="-590" y="4124"/>
              <a:ext cx="5389" cy="3405"/>
              <a:chOff x="-920" y="3168"/>
              <a:chExt cx="4042" cy="2554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646" y="3168"/>
                <a:ext cx="2082" cy="500"/>
                <a:chOff x="646" y="3168"/>
                <a:chExt cx="2082" cy="500"/>
              </a:xfrm>
            </p:grpSpPr>
            <p:cxnSp>
              <p:nvCxnSpPr>
                <p:cNvPr id="66" name="PA-直接连接符 6"/>
                <p:cNvCxnSpPr/>
                <p:nvPr>
                  <p:custDataLst>
                    <p:tags r:id="rId24"/>
                  </p:custDataLst>
                </p:nvPr>
              </p:nvCxnSpPr>
              <p:spPr>
                <a:xfrm>
                  <a:off x="2376" y="3169"/>
                  <a:ext cx="269" cy="321"/>
                </a:xfrm>
                <a:prstGeom prst="line">
                  <a:avLst/>
                </a:prstGeom>
                <a:ln w="12700" cap="flat" cmpd="sng" algn="ctr">
                  <a:solidFill>
                    <a:srgbClr val="276AD4"/>
                  </a:solidFill>
                  <a:prstDash val="solid"/>
                  <a:miter lim="800000"/>
                  <a:headEnd type="none" w="med" len="med"/>
                </a:ln>
              </p:spPr>
              <p:style>
                <a:lnRef idx="0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grpSp>
              <p:nvGrpSpPr>
                <p:cNvPr id="74" name="组合 73"/>
                <p:cNvGrpSpPr/>
                <p:nvPr/>
              </p:nvGrpSpPr>
              <p:grpSpPr>
                <a:xfrm>
                  <a:off x="2482" y="3422"/>
                  <a:ext cx="246" cy="246"/>
                  <a:chOff x="2225" y="3644"/>
                  <a:chExt cx="314" cy="314"/>
                </a:xfrm>
              </p:grpSpPr>
              <p:sp>
                <p:nvSpPr>
                  <p:cNvPr id="73" name="椭圆 72"/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2225" y="3644"/>
                    <a:ext cx="314" cy="314"/>
                  </a:xfrm>
                  <a:prstGeom prst="ellipse">
                    <a:avLst/>
                  </a:prstGeom>
                  <a:solidFill>
                    <a:srgbClr val="276AD4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7" name="椭圆 66"/>
                  <p:cNvSpPr/>
                  <p:nvPr>
                    <p:custDataLst>
                      <p:tags r:id="rId26"/>
                    </p:custDataLst>
                  </p:nvPr>
                </p:nvSpPr>
                <p:spPr>
                  <a:xfrm>
                    <a:off x="2287" y="3694"/>
                    <a:ext cx="188" cy="188"/>
                  </a:xfrm>
                  <a:prstGeom prst="ellipse">
                    <a:avLst/>
                  </a:prstGeom>
                  <a:solidFill>
                    <a:srgbClr val="276AD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68" name="PA-直接连接符 6"/>
                <p:cNvCxnSpPr/>
                <p:nvPr>
                  <p:custDataLst>
                    <p:tags r:id="rId27"/>
                  </p:custDataLst>
                </p:nvPr>
              </p:nvCxnSpPr>
              <p:spPr>
                <a:xfrm>
                  <a:off x="646" y="3168"/>
                  <a:ext cx="1736" cy="0"/>
                </a:xfrm>
                <a:prstGeom prst="line">
                  <a:avLst/>
                </a:prstGeom>
                <a:ln w="9525" cap="flat" cmpd="sng" algn="ctr">
                  <a:gradFill>
                    <a:gsLst>
                      <a:gs pos="100000">
                        <a:srgbClr val="276AD4">
                          <a:alpha val="0"/>
                        </a:srgbClr>
                      </a:gs>
                      <a:gs pos="0">
                        <a:srgbClr val="276AD4"/>
                      </a:gs>
                    </a:gsLst>
                    <a:lin ang="10800000" scaled="1"/>
                  </a:gradFill>
                  <a:prstDash val="solid"/>
                  <a:miter lim="800000"/>
                  <a:headEnd type="none" w="med" len="med"/>
                </a:ln>
              </p:spPr>
              <p:style>
                <a:lnRef idx="0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组合 75"/>
              <p:cNvGrpSpPr/>
              <p:nvPr/>
            </p:nvGrpSpPr>
            <p:grpSpPr>
              <a:xfrm>
                <a:off x="354" y="3870"/>
                <a:ext cx="2745" cy="246"/>
                <a:chOff x="354" y="3150"/>
                <a:chExt cx="2745" cy="246"/>
              </a:xfrm>
            </p:grpSpPr>
            <p:grpSp>
              <p:nvGrpSpPr>
                <p:cNvPr id="78" name="组合 77"/>
                <p:cNvGrpSpPr/>
                <p:nvPr/>
              </p:nvGrpSpPr>
              <p:grpSpPr>
                <a:xfrm>
                  <a:off x="2853" y="3150"/>
                  <a:ext cx="246" cy="246"/>
                  <a:chOff x="2699" y="3297"/>
                  <a:chExt cx="314" cy="314"/>
                </a:xfrm>
              </p:grpSpPr>
              <p:sp>
                <p:nvSpPr>
                  <p:cNvPr id="79" name="椭圆 78"/>
                  <p:cNvSpPr/>
                  <p:nvPr>
                    <p:custDataLst>
                      <p:tags r:id="rId28"/>
                    </p:custDataLst>
                  </p:nvPr>
                </p:nvSpPr>
                <p:spPr>
                  <a:xfrm>
                    <a:off x="2699" y="3297"/>
                    <a:ext cx="314" cy="314"/>
                  </a:xfrm>
                  <a:prstGeom prst="ellipse">
                    <a:avLst/>
                  </a:prstGeom>
                  <a:solidFill>
                    <a:srgbClr val="276AD4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0" name="椭圆 79"/>
                  <p:cNvSpPr/>
                  <p:nvPr>
                    <p:custDataLst>
                      <p:tags r:id="rId29"/>
                    </p:custDataLst>
                  </p:nvPr>
                </p:nvSpPr>
                <p:spPr>
                  <a:xfrm>
                    <a:off x="2761" y="3357"/>
                    <a:ext cx="188" cy="188"/>
                  </a:xfrm>
                  <a:prstGeom prst="ellipse">
                    <a:avLst/>
                  </a:prstGeom>
                  <a:solidFill>
                    <a:srgbClr val="276AD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81" name="PA-直接连接符 6"/>
                <p:cNvCxnSpPr/>
                <p:nvPr>
                  <p:custDataLst>
                    <p:tags r:id="rId30"/>
                  </p:custDataLst>
                </p:nvPr>
              </p:nvCxnSpPr>
              <p:spPr>
                <a:xfrm flipV="1">
                  <a:off x="354" y="3297"/>
                  <a:ext cx="2517" cy="0"/>
                </a:xfrm>
                <a:prstGeom prst="line">
                  <a:avLst/>
                </a:prstGeom>
                <a:ln w="12700" cap="flat" cmpd="sng" algn="ctr">
                  <a:gradFill>
                    <a:gsLst>
                      <a:gs pos="100000">
                        <a:srgbClr val="CFE8F9">
                          <a:alpha val="0"/>
                        </a:srgbClr>
                      </a:gs>
                      <a:gs pos="0">
                        <a:srgbClr val="276AD4"/>
                      </a:gs>
                    </a:gsLst>
                    <a:lin ang="10980000" scaled="1"/>
                  </a:gradFill>
                  <a:prstDash val="solid"/>
                  <a:miter lim="800000"/>
                  <a:headEnd type="none" w="med" len="med"/>
                </a:ln>
              </p:spPr>
              <p:style>
                <a:lnRef idx="0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组合 87"/>
              <p:cNvGrpSpPr/>
              <p:nvPr/>
            </p:nvGrpSpPr>
            <p:grpSpPr>
              <a:xfrm>
                <a:off x="-920" y="5172"/>
                <a:ext cx="3625" cy="246"/>
                <a:chOff x="-921" y="3372"/>
                <a:chExt cx="3625" cy="246"/>
              </a:xfrm>
            </p:grpSpPr>
            <p:cxnSp>
              <p:nvCxnSpPr>
                <p:cNvPr id="93" name="PA-直接连接符 6"/>
                <p:cNvCxnSpPr/>
                <p:nvPr>
                  <p:custDataLst>
                    <p:tags r:id="rId31"/>
                  </p:custDataLst>
                </p:nvPr>
              </p:nvCxnSpPr>
              <p:spPr>
                <a:xfrm>
                  <a:off x="-921" y="3503"/>
                  <a:ext cx="3379" cy="0"/>
                </a:xfrm>
                <a:prstGeom prst="line">
                  <a:avLst/>
                </a:prstGeom>
                <a:ln w="12700" cap="flat" cmpd="sng" algn="ctr">
                  <a:gradFill>
                    <a:gsLst>
                      <a:gs pos="100000">
                        <a:srgbClr val="CFE8F9">
                          <a:alpha val="0"/>
                        </a:srgbClr>
                      </a:gs>
                      <a:gs pos="0">
                        <a:srgbClr val="276AD4"/>
                      </a:gs>
                    </a:gsLst>
                    <a:lin ang="10980000" scaled="1"/>
                  </a:gradFill>
                  <a:prstDash val="solid"/>
                  <a:miter lim="800000"/>
                  <a:headEnd type="none" w="med" len="med"/>
                </a:ln>
              </p:spPr>
              <p:style>
                <a:lnRef idx="0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grpSp>
              <p:nvGrpSpPr>
                <p:cNvPr id="90" name="组合 89"/>
                <p:cNvGrpSpPr/>
                <p:nvPr/>
              </p:nvGrpSpPr>
              <p:grpSpPr>
                <a:xfrm>
                  <a:off x="2458" y="3372"/>
                  <a:ext cx="246" cy="246"/>
                  <a:chOff x="2195" y="3580"/>
                  <a:chExt cx="314" cy="314"/>
                </a:xfrm>
              </p:grpSpPr>
              <p:sp>
                <p:nvSpPr>
                  <p:cNvPr id="91" name="椭圆 90"/>
                  <p:cNvSpPr/>
                  <p:nvPr>
                    <p:custDataLst>
                      <p:tags r:id="rId32"/>
                    </p:custDataLst>
                  </p:nvPr>
                </p:nvSpPr>
                <p:spPr>
                  <a:xfrm>
                    <a:off x="2195" y="3580"/>
                    <a:ext cx="314" cy="314"/>
                  </a:xfrm>
                  <a:prstGeom prst="ellipse">
                    <a:avLst/>
                  </a:prstGeom>
                  <a:solidFill>
                    <a:srgbClr val="276AD4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2" name="椭圆 91"/>
                  <p:cNvSpPr/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2258" y="3643"/>
                    <a:ext cx="188" cy="188"/>
                  </a:xfrm>
                  <a:prstGeom prst="ellipse">
                    <a:avLst/>
                  </a:prstGeom>
                  <a:solidFill>
                    <a:srgbClr val="276AD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95" name="组合 94"/>
              <p:cNvGrpSpPr/>
              <p:nvPr/>
            </p:nvGrpSpPr>
            <p:grpSpPr>
              <a:xfrm flipV="1">
                <a:off x="-482" y="5397"/>
                <a:ext cx="3604" cy="325"/>
                <a:chOff x="-483" y="3676"/>
                <a:chExt cx="3604" cy="325"/>
              </a:xfrm>
            </p:grpSpPr>
            <p:grpSp>
              <p:nvGrpSpPr>
                <p:cNvPr id="97" name="组合 96"/>
                <p:cNvGrpSpPr/>
                <p:nvPr/>
              </p:nvGrpSpPr>
              <p:grpSpPr>
                <a:xfrm>
                  <a:off x="2875" y="3755"/>
                  <a:ext cx="246" cy="246"/>
                  <a:chOff x="2728" y="4070"/>
                  <a:chExt cx="314" cy="314"/>
                </a:xfrm>
              </p:grpSpPr>
              <p:sp>
                <p:nvSpPr>
                  <p:cNvPr id="98" name="椭圆 97"/>
                  <p:cNvSpPr/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2728" y="4070"/>
                    <a:ext cx="314" cy="314"/>
                  </a:xfrm>
                  <a:prstGeom prst="ellipse">
                    <a:avLst/>
                  </a:prstGeom>
                  <a:solidFill>
                    <a:srgbClr val="276AD4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9" name="椭圆 98"/>
                  <p:cNvSpPr/>
                  <p:nvPr>
                    <p:custDataLst>
                      <p:tags r:id="rId35"/>
                    </p:custDataLst>
                  </p:nvPr>
                </p:nvSpPr>
                <p:spPr>
                  <a:xfrm>
                    <a:off x="2791" y="4133"/>
                    <a:ext cx="188" cy="188"/>
                  </a:xfrm>
                  <a:prstGeom prst="ellipse">
                    <a:avLst/>
                  </a:prstGeom>
                  <a:solidFill>
                    <a:srgbClr val="276AD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100" name="PA-直接连接符 6"/>
                <p:cNvCxnSpPr/>
                <p:nvPr>
                  <p:custDataLst>
                    <p:tags r:id="rId36"/>
                  </p:custDataLst>
                </p:nvPr>
              </p:nvCxnSpPr>
              <p:spPr>
                <a:xfrm>
                  <a:off x="-483" y="3676"/>
                  <a:ext cx="3191" cy="0"/>
                </a:xfrm>
                <a:prstGeom prst="line">
                  <a:avLst/>
                </a:prstGeom>
                <a:ln w="12700" cap="flat" cmpd="sng" algn="ctr">
                  <a:gradFill>
                    <a:gsLst>
                      <a:gs pos="100000">
                        <a:srgbClr val="CFE8F9">
                          <a:alpha val="0"/>
                        </a:srgbClr>
                      </a:gs>
                      <a:gs pos="0">
                        <a:srgbClr val="276AD4"/>
                      </a:gs>
                    </a:gsLst>
                    <a:lin ang="10500000" scaled="1"/>
                  </a:gradFill>
                  <a:prstDash val="solid"/>
                  <a:miter lim="800000"/>
                  <a:headEnd type="none" w="med" len="med"/>
                </a:ln>
              </p:spPr>
              <p:style>
                <a:lnRef idx="0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组合 100"/>
              <p:cNvGrpSpPr/>
              <p:nvPr/>
            </p:nvGrpSpPr>
            <p:grpSpPr>
              <a:xfrm>
                <a:off x="-559" y="4578"/>
                <a:ext cx="3659" cy="246"/>
                <a:chOff x="-559" y="3126"/>
                <a:chExt cx="3659" cy="246"/>
              </a:xfrm>
            </p:grpSpPr>
            <p:grpSp>
              <p:nvGrpSpPr>
                <p:cNvPr id="103" name="组合 102"/>
                <p:cNvGrpSpPr/>
                <p:nvPr/>
              </p:nvGrpSpPr>
              <p:grpSpPr>
                <a:xfrm>
                  <a:off x="2854" y="3126"/>
                  <a:ext cx="246" cy="246"/>
                  <a:chOff x="2700" y="3267"/>
                  <a:chExt cx="314" cy="314"/>
                </a:xfrm>
              </p:grpSpPr>
              <p:sp>
                <p:nvSpPr>
                  <p:cNvPr id="104" name="椭圆 103"/>
                  <p:cNvSpPr/>
                  <p:nvPr>
                    <p:custDataLst>
                      <p:tags r:id="rId37"/>
                    </p:custDataLst>
                  </p:nvPr>
                </p:nvSpPr>
                <p:spPr>
                  <a:xfrm>
                    <a:off x="2700" y="3267"/>
                    <a:ext cx="314" cy="314"/>
                  </a:xfrm>
                  <a:prstGeom prst="ellipse">
                    <a:avLst/>
                  </a:prstGeom>
                  <a:solidFill>
                    <a:srgbClr val="276AD4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" name="椭圆 104"/>
                  <p:cNvSpPr/>
                  <p:nvPr>
                    <p:custDataLst>
                      <p:tags r:id="rId38"/>
                    </p:custDataLst>
                  </p:nvPr>
                </p:nvSpPr>
                <p:spPr>
                  <a:xfrm>
                    <a:off x="2763" y="3320"/>
                    <a:ext cx="188" cy="188"/>
                  </a:xfrm>
                  <a:prstGeom prst="ellipse">
                    <a:avLst/>
                  </a:prstGeom>
                  <a:solidFill>
                    <a:srgbClr val="276AD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106" name="PA-直接连接符 6"/>
                <p:cNvCxnSpPr>
                  <a:endCxn id="104" idx="1"/>
                </p:cNvCxnSpPr>
                <p:nvPr>
                  <p:custDataLst>
                    <p:tags r:id="rId39"/>
                  </p:custDataLst>
                </p:nvPr>
              </p:nvCxnSpPr>
              <p:spPr>
                <a:xfrm flipV="1">
                  <a:off x="-559" y="3163"/>
                  <a:ext cx="3449" cy="11"/>
                </a:xfrm>
                <a:prstGeom prst="line">
                  <a:avLst/>
                </a:prstGeom>
                <a:ln w="12700" cap="flat" cmpd="sng" algn="ctr">
                  <a:gradFill>
                    <a:gsLst>
                      <a:gs pos="100000">
                        <a:srgbClr val="CFE8F9">
                          <a:alpha val="0"/>
                        </a:srgbClr>
                      </a:gs>
                      <a:gs pos="0">
                        <a:srgbClr val="276AD4"/>
                      </a:gs>
                    </a:gsLst>
                    <a:lin ang="10980000" scaled="1"/>
                  </a:gradFill>
                  <a:prstDash val="solid"/>
                  <a:miter lim="800000"/>
                  <a:headEnd type="none" w="med" len="med"/>
                </a:ln>
              </p:spPr>
              <p:style>
                <a:lnRef idx="0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2" name="组合 141"/>
            <p:cNvGrpSpPr/>
            <p:nvPr/>
          </p:nvGrpSpPr>
          <p:grpSpPr>
            <a:xfrm>
              <a:off x="903" y="3679"/>
              <a:ext cx="2721" cy="3847"/>
              <a:chOff x="603" y="2830"/>
              <a:chExt cx="2041" cy="2885"/>
            </a:xfrm>
          </p:grpSpPr>
          <p:sp>
            <p:nvSpPr>
              <p:cNvPr id="10" name="文本框 34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948" y="2830"/>
                <a:ext cx="1696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600">
                    <a:gradFill flip="none" rotWithShape="1">
                      <a:gsLst>
                        <a:gs pos="92692">
                          <a:srgbClr val="45EDC1"/>
                        </a:gs>
                        <a:gs pos="0">
                          <a:srgbClr val="19C1FF"/>
                        </a:gs>
                      </a:gsLst>
                      <a:lin ang="0" scaled="1"/>
                      <a:tileRect/>
                    </a:gradFill>
                    <a:effectLst/>
                    <a:latin typeface="DIN Light" pitchFamily="50" charset="0"/>
                    <a:ea typeface="微软雅黑" panose="020B0503020204020204" charset="-122"/>
                  </a:defRPr>
                </a:lvl1pPr>
              </a:lstStyle>
              <a:p>
                <a:pPr lvl="0" algn="r">
                  <a:buClrTx/>
                  <a:buSzTx/>
                  <a:buFontTx/>
                </a:pPr>
                <a:r>
                  <a:rPr lang="en-US" altLang="zh-CN" sz="1000" dirty="0">
                    <a:solidFill>
                      <a:srgbClr val="276AD4"/>
                    </a:solidFill>
                    <a:latin typeface="Montserrat SemiBold" charset="0"/>
                    <a:ea typeface="+mn-ea"/>
                    <a:cs typeface="Montserrat SemiBold" charset="0"/>
                    <a:sym typeface="+mn-ea"/>
                  </a:rPr>
                  <a:t>PV Input</a:t>
                </a:r>
                <a:endParaRPr lang="en-US" altLang="zh-CN" sz="1000" dirty="0">
                  <a:solidFill>
                    <a:srgbClr val="276AD4"/>
                  </a:solidFill>
                  <a:latin typeface="Montserrat SemiBold" charset="0"/>
                  <a:ea typeface="+mn-ea"/>
                  <a:cs typeface="Montserrat SemiBold" charset="0"/>
                  <a:sym typeface="+mn-ea"/>
                </a:endParaRPr>
              </a:p>
            </p:txBody>
          </p:sp>
          <p:sp>
            <p:nvSpPr>
              <p:cNvPr id="13" name="文本框 34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947" y="3677"/>
                <a:ext cx="1697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600">
                    <a:gradFill flip="none" rotWithShape="1">
                      <a:gsLst>
                        <a:gs pos="92692">
                          <a:srgbClr val="45EDC1"/>
                        </a:gs>
                        <a:gs pos="0">
                          <a:srgbClr val="19C1FF"/>
                        </a:gs>
                      </a:gsLst>
                      <a:lin ang="0" scaled="1"/>
                      <a:tileRect/>
                    </a:gradFill>
                    <a:effectLst/>
                    <a:latin typeface="DIN Light" pitchFamily="50" charset="0"/>
                    <a:ea typeface="微软雅黑" panose="020B0503020204020204" charset="-122"/>
                  </a:defRPr>
                </a:lvl1pPr>
              </a:lstStyle>
              <a:p>
                <a:pPr lvl="0" algn="r">
                  <a:buClrTx/>
                  <a:buSzTx/>
                  <a:buFontTx/>
                </a:pPr>
                <a:r>
                  <a:rPr lang="en-US" altLang="zh-CN" sz="1000" dirty="0">
                    <a:solidFill>
                      <a:srgbClr val="276AD4"/>
                    </a:solidFill>
                    <a:latin typeface="Montserrat SemiBold" charset="0"/>
                    <a:ea typeface="+mn-ea"/>
                    <a:cs typeface="Montserrat SemiBold" charset="0"/>
                    <a:sym typeface="+mn-ea"/>
                  </a:rPr>
                  <a:t>PV Switch</a:t>
                </a:r>
                <a:endParaRPr lang="en-US" altLang="zh-CN" sz="1000" dirty="0">
                  <a:solidFill>
                    <a:srgbClr val="276AD4"/>
                  </a:solidFill>
                  <a:latin typeface="Montserrat SemiBold" charset="0"/>
                  <a:ea typeface="+mn-ea"/>
                  <a:cs typeface="Montserrat SemiBold" charset="0"/>
                  <a:sym typeface="+mn-ea"/>
                </a:endParaRPr>
              </a:p>
            </p:txBody>
          </p:sp>
          <p:sp>
            <p:nvSpPr>
              <p:cNvPr id="24" name="文本框 34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603" y="4238"/>
                <a:ext cx="2041" cy="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600">
                    <a:gradFill flip="none" rotWithShape="1">
                      <a:gsLst>
                        <a:gs pos="92692">
                          <a:srgbClr val="45EDC1"/>
                        </a:gs>
                        <a:gs pos="0">
                          <a:srgbClr val="19C1FF"/>
                        </a:gs>
                      </a:gsLst>
                      <a:lin ang="0" scaled="1"/>
                      <a:tileRect/>
                    </a:gradFill>
                    <a:effectLst/>
                    <a:latin typeface="DIN Light" pitchFamily="50" charset="0"/>
                    <a:ea typeface="微软雅黑" panose="020B0503020204020204" charset="-122"/>
                  </a:defRPr>
                </a:lvl1pPr>
              </a:lstStyle>
              <a:p>
                <a:pPr lvl="0" algn="r">
                  <a:buClrTx/>
                  <a:buSzTx/>
                  <a:buFontTx/>
                </a:pPr>
                <a:r>
                  <a:rPr lang="en-US" altLang="zh-CN" sz="1000" dirty="0">
                    <a:solidFill>
                      <a:srgbClr val="276AD4"/>
                    </a:solidFill>
                    <a:latin typeface="Montserrat SemiBold" charset="0"/>
                    <a:ea typeface="+mn-ea"/>
                    <a:cs typeface="Montserrat SemiBold" charset="0"/>
                    <a:sym typeface="+mn-ea"/>
                  </a:rPr>
                  <a:t>Battery power button</a:t>
                </a:r>
                <a:endParaRPr lang="en-US" altLang="zh-CN" sz="1000" dirty="0">
                  <a:solidFill>
                    <a:srgbClr val="276AD4"/>
                  </a:solidFill>
                  <a:latin typeface="Montserrat SemiBold" charset="0"/>
                  <a:ea typeface="+mn-ea"/>
                  <a:cs typeface="Montserrat SemiBold" charset="0"/>
                  <a:sym typeface="+mn-ea"/>
                </a:endParaRPr>
              </a:p>
            </p:txBody>
          </p:sp>
          <p:sp>
            <p:nvSpPr>
              <p:cNvPr id="25" name="文本框 34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940" y="4927"/>
                <a:ext cx="1704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600">
                    <a:gradFill flip="none" rotWithShape="1">
                      <a:gsLst>
                        <a:gs pos="92692">
                          <a:srgbClr val="45EDC1"/>
                        </a:gs>
                        <a:gs pos="0">
                          <a:srgbClr val="19C1FF"/>
                        </a:gs>
                      </a:gsLst>
                      <a:lin ang="0" scaled="1"/>
                      <a:tileRect/>
                    </a:gradFill>
                    <a:effectLst/>
                    <a:latin typeface="DIN Light" pitchFamily="50" charset="0"/>
                    <a:ea typeface="微软雅黑" panose="020B0503020204020204" charset="-122"/>
                  </a:defRPr>
                </a:lvl1pPr>
              </a:lstStyle>
              <a:p>
                <a:pPr lvl="0" algn="r">
                  <a:buClrTx/>
                  <a:buSzTx/>
                  <a:buFontTx/>
                </a:pPr>
                <a:r>
                  <a:rPr lang="en-US" altLang="zh-CN" sz="1000" dirty="0">
                    <a:solidFill>
                      <a:srgbClr val="276AD4"/>
                    </a:solidFill>
                    <a:latin typeface="Montserrat SemiBold" charset="0"/>
                    <a:ea typeface="+mn-ea"/>
                    <a:cs typeface="Montserrat SemiBold" charset="0"/>
                    <a:sym typeface="+mn-ea"/>
                  </a:rPr>
                  <a:t>BAT Input</a:t>
                </a:r>
                <a:endParaRPr lang="en-US" altLang="zh-CN" sz="1000" dirty="0">
                  <a:solidFill>
                    <a:srgbClr val="276AD4"/>
                  </a:solidFill>
                  <a:latin typeface="Montserrat SemiBold" charset="0"/>
                  <a:ea typeface="+mn-ea"/>
                  <a:cs typeface="Montserrat SemiBold" charset="0"/>
                  <a:sym typeface="+mn-ea"/>
                </a:endParaRPr>
              </a:p>
            </p:txBody>
          </p:sp>
          <p:sp>
            <p:nvSpPr>
              <p:cNvPr id="26" name="文本框 34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648" y="5364"/>
                <a:ext cx="1996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600">
                    <a:gradFill flip="none" rotWithShape="1">
                      <a:gsLst>
                        <a:gs pos="92692">
                          <a:srgbClr val="45EDC1"/>
                        </a:gs>
                        <a:gs pos="0">
                          <a:srgbClr val="19C1FF"/>
                        </a:gs>
                      </a:gsLst>
                      <a:lin ang="0" scaled="1"/>
                      <a:tileRect/>
                    </a:gradFill>
                    <a:effectLst/>
                    <a:latin typeface="DIN Light" pitchFamily="50" charset="0"/>
                    <a:ea typeface="微软雅黑" panose="020B0503020204020204" charset="-122"/>
                  </a:defRPr>
                </a:lvl1pPr>
              </a:lstStyle>
              <a:p>
                <a:pPr lvl="0" algn="r">
                  <a:buClrTx/>
                  <a:buSzTx/>
                  <a:buFontTx/>
                </a:pPr>
                <a:r>
                  <a:rPr lang="en-US" altLang="zh-CN" sz="1000" dirty="0">
                    <a:solidFill>
                      <a:srgbClr val="276AD4"/>
                    </a:solidFill>
                    <a:latin typeface="Montserrat SemiBold" charset="0"/>
                    <a:ea typeface="+mn-ea"/>
                    <a:cs typeface="Montserrat SemiBold" charset="0"/>
                    <a:sym typeface="+mn-ea"/>
                  </a:rPr>
                  <a:t>BAT Switch</a:t>
                </a:r>
                <a:endParaRPr lang="en-US" altLang="zh-CN" sz="1000" dirty="0">
                  <a:solidFill>
                    <a:srgbClr val="276AD4"/>
                  </a:solidFill>
                  <a:latin typeface="Montserrat SemiBold" charset="0"/>
                  <a:ea typeface="+mn-ea"/>
                  <a:cs typeface="Montserrat SemiBold" charset="0"/>
                  <a:sym typeface="+mn-ea"/>
                </a:endParaRPr>
              </a:p>
            </p:txBody>
          </p:sp>
        </p:grpSp>
        <p:cxnSp>
          <p:nvCxnSpPr>
            <p:cNvPr id="9" name="PA-直接连接符 6"/>
            <p:cNvCxnSpPr/>
            <p:nvPr>
              <p:custDataLst>
                <p:tags r:id="rId45"/>
              </p:custDataLst>
            </p:nvPr>
          </p:nvCxnSpPr>
          <p:spPr>
            <a:xfrm flipV="1">
              <a:off x="4234" y="7329"/>
              <a:ext cx="332" cy="209"/>
            </a:xfrm>
            <a:prstGeom prst="line">
              <a:avLst/>
            </a:prstGeom>
            <a:ln w="12700" cap="flat" cmpd="sng" algn="ctr">
              <a:solidFill>
                <a:srgbClr val="276AD4"/>
              </a:solidFill>
              <a:prstDash val="solid"/>
              <a:miter lim="800000"/>
              <a:headEnd type="none" w="med" len="med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-19685" y="4810760"/>
            <a:ext cx="2656205" cy="278130"/>
            <a:chOff x="-31" y="7576"/>
            <a:chExt cx="4183" cy="438"/>
          </a:xfrm>
        </p:grpSpPr>
        <p:sp>
          <p:nvSpPr>
            <p:cNvPr id="11" name="椭圆 10"/>
            <p:cNvSpPr/>
            <p:nvPr>
              <p:custDataLst>
                <p:tags r:id="rId46"/>
              </p:custDataLst>
            </p:nvPr>
          </p:nvSpPr>
          <p:spPr>
            <a:xfrm>
              <a:off x="3824" y="7686"/>
              <a:ext cx="328" cy="328"/>
            </a:xfrm>
            <a:prstGeom prst="ellipse">
              <a:avLst/>
            </a:prstGeom>
            <a:solidFill>
              <a:srgbClr val="276AD4">
                <a:alpha val="36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47"/>
              </p:custDataLst>
            </p:nvPr>
          </p:nvSpPr>
          <p:spPr>
            <a:xfrm>
              <a:off x="3890" y="7752"/>
              <a:ext cx="196" cy="196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cxnSp>
          <p:nvCxnSpPr>
            <p:cNvPr id="17" name="PA-直接连接符 6"/>
            <p:cNvCxnSpPr/>
            <p:nvPr>
              <p:custDataLst>
                <p:tags r:id="rId48"/>
              </p:custDataLst>
            </p:nvPr>
          </p:nvCxnSpPr>
          <p:spPr>
            <a:xfrm flipV="1">
              <a:off x="-31" y="7948"/>
              <a:ext cx="3885" cy="0"/>
            </a:xfrm>
            <a:prstGeom prst="line">
              <a:avLst/>
            </a:prstGeom>
            <a:ln w="12700" cap="flat" cmpd="sng" algn="ctr">
              <a:gradFill>
                <a:gsLst>
                  <a:gs pos="100000">
                    <a:srgbClr val="CFE8F9">
                      <a:alpha val="0"/>
                    </a:srgbClr>
                  </a:gs>
                  <a:gs pos="0">
                    <a:srgbClr val="276AD4"/>
                  </a:gs>
                </a:gsLst>
                <a:lin ang="10980000" scaled="1"/>
              </a:gradFill>
              <a:prstDash val="solid"/>
              <a:miter lim="800000"/>
              <a:headEnd type="none" w="med" len="med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34"/>
            <p:cNvSpPr txBox="1"/>
            <p:nvPr/>
          </p:nvSpPr>
          <p:spPr>
            <a:xfrm>
              <a:off x="653" y="7576"/>
              <a:ext cx="297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gradFill flip="none" rotWithShape="1">
                    <a:gsLst>
                      <a:gs pos="92692">
                        <a:srgbClr val="45EDC1"/>
                      </a:gs>
                      <a:gs pos="0">
                        <a:srgbClr val="19C1FF"/>
                      </a:gs>
                    </a:gsLst>
                    <a:lin ang="0" scaled="1"/>
                    <a:tileRect/>
                  </a:gradFill>
                  <a:effectLst/>
                  <a:latin typeface="DIN Light" pitchFamily="50" charset="0"/>
                  <a:ea typeface="微软雅黑" panose="020B0503020204020204" charset="-122"/>
                </a:defRPr>
              </a:lvl1pPr>
            </a:lstStyle>
            <a:p>
              <a:pPr algn="r"/>
              <a:r>
                <a:rPr lang="en-US" altLang="zh-CN" sz="1000" dirty="0">
                  <a:solidFill>
                    <a:srgbClr val="276AD4"/>
                  </a:solidFill>
                  <a:latin typeface="Montserrat SemiBold" charset="0"/>
                  <a:ea typeface="+mn-ea"/>
                  <a:cs typeface="Montserrat SemiBold" charset="0"/>
                </a:rPr>
                <a:t>BAT Communication port</a:t>
              </a:r>
              <a:endParaRPr lang="en-US" altLang="zh-CN" sz="1000" dirty="0">
                <a:solidFill>
                  <a:srgbClr val="276AD4"/>
                </a:solidFill>
                <a:latin typeface="Montserrat SemiBold" charset="0"/>
                <a:ea typeface="+mn-ea"/>
                <a:cs typeface="Montserrat SemiBold" charset="0"/>
              </a:endParaRPr>
            </a:p>
          </p:txBody>
        </p:sp>
      </p:grpSp>
    </p:spTree>
    <p:custDataLst>
      <p:tags r:id="rId4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" name="组合 16"/>
          <p:cNvGrpSpPr/>
          <p:nvPr/>
        </p:nvGrpSpPr>
        <p:grpSpPr>
          <a:xfrm>
            <a:off x="4489450" y="2535555"/>
            <a:ext cx="4044315" cy="3801110"/>
            <a:chOff x="4697" y="2339"/>
            <a:chExt cx="5046" cy="4742"/>
          </a:xfrm>
        </p:grpSpPr>
        <p:pic>
          <p:nvPicPr>
            <p:cNvPr id="16" name="图片 15" descr="图层 1 拷贝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58" y="4927"/>
              <a:ext cx="4852" cy="21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2" t="19659" r="16877" b="18806"/>
            <a:stretch>
              <a:fillRect/>
            </a:stretch>
          </p:blipFill>
          <p:spPr>
            <a:xfrm>
              <a:off x="4697" y="2339"/>
              <a:ext cx="5047" cy="374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5000"/>
                </a:prstClr>
              </a:outerShdw>
            </a:effectLst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7" t="6580" r="36454" b="6923"/>
          <a:stretch>
            <a:fillRect/>
          </a:stretch>
        </p:blipFill>
        <p:spPr>
          <a:xfrm>
            <a:off x="2534074" y="1836421"/>
            <a:ext cx="1556173" cy="35907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2000" endA="300" endPos="12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9" t="6314" r="35438" b="7967"/>
          <a:stretch>
            <a:fillRect/>
          </a:stretch>
        </p:blipFill>
        <p:spPr>
          <a:xfrm>
            <a:off x="8934027" y="1836421"/>
            <a:ext cx="1556173" cy="35483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12000" dir="5400000" sy="-100000" algn="bl" rotWithShape="0"/>
          </a:effectLst>
        </p:spPr>
      </p:pic>
      <p:grpSp>
        <p:nvGrpSpPr>
          <p:cNvPr id="88" name="组合 87"/>
          <p:cNvGrpSpPr/>
          <p:nvPr/>
        </p:nvGrpSpPr>
        <p:grpSpPr>
          <a:xfrm>
            <a:off x="1124374" y="3081867"/>
            <a:ext cx="2127673" cy="208280"/>
            <a:chOff x="687" y="3312"/>
            <a:chExt cx="2513" cy="246"/>
          </a:xfrm>
        </p:grpSpPr>
        <p:cxnSp>
          <p:nvCxnSpPr>
            <p:cNvPr id="93" name="PA-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687" y="3430"/>
              <a:ext cx="2365" cy="0"/>
            </a:xfrm>
            <a:prstGeom prst="line">
              <a:avLst/>
            </a:prstGeom>
            <a:ln w="12700" cap="flat" cmpd="sng" algn="ctr">
              <a:gradFill>
                <a:gsLst>
                  <a:gs pos="100000">
                    <a:srgbClr val="276AD4">
                      <a:alpha val="0"/>
                    </a:srgbClr>
                  </a:gs>
                  <a:gs pos="0">
                    <a:srgbClr val="276AD4"/>
                  </a:gs>
                </a:gsLst>
                <a:lin ang="10800000" scaled="1"/>
              </a:gradFill>
              <a:prstDash val="solid"/>
              <a:miter lim="800000"/>
              <a:headEnd type="none" w="med" len="med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90" name="组合 89"/>
            <p:cNvGrpSpPr/>
            <p:nvPr/>
          </p:nvGrpSpPr>
          <p:grpSpPr>
            <a:xfrm>
              <a:off x="2954" y="3312"/>
              <a:ext cx="246" cy="246"/>
              <a:chOff x="2828" y="3504"/>
              <a:chExt cx="314" cy="314"/>
            </a:xfrm>
          </p:grpSpPr>
          <p:sp>
            <p:nvSpPr>
              <p:cNvPr id="91" name="椭圆 90"/>
              <p:cNvSpPr/>
              <p:nvPr>
                <p:custDataLst>
                  <p:tags r:id="rId7"/>
                </p:custDataLst>
              </p:nvPr>
            </p:nvSpPr>
            <p:spPr>
              <a:xfrm>
                <a:off x="2828" y="3504"/>
                <a:ext cx="314" cy="314"/>
              </a:xfrm>
              <a:prstGeom prst="ellipse">
                <a:avLst/>
              </a:prstGeom>
              <a:solidFill>
                <a:srgbClr val="276AD4">
                  <a:alpha val="36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椭圆 91"/>
              <p:cNvSpPr/>
              <p:nvPr>
                <p:custDataLst>
                  <p:tags r:id="rId8"/>
                </p:custDataLst>
              </p:nvPr>
            </p:nvSpPr>
            <p:spPr>
              <a:xfrm>
                <a:off x="2891" y="3567"/>
                <a:ext cx="188" cy="188"/>
              </a:xfrm>
              <a:prstGeom prst="ellipse">
                <a:avLst/>
              </a:prstGeom>
              <a:solidFill>
                <a:srgbClr val="276AD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1159934" y="5015653"/>
            <a:ext cx="2092113" cy="208280"/>
            <a:chOff x="729" y="3312"/>
            <a:chExt cx="2471" cy="246"/>
          </a:xfrm>
        </p:grpSpPr>
        <p:cxnSp>
          <p:nvCxnSpPr>
            <p:cNvPr id="19" name="PA-直接连接符 6"/>
            <p:cNvCxnSpPr/>
            <p:nvPr>
              <p:custDataLst>
                <p:tags r:id="rId9"/>
              </p:custDataLst>
            </p:nvPr>
          </p:nvCxnSpPr>
          <p:spPr>
            <a:xfrm>
              <a:off x="729" y="3430"/>
              <a:ext cx="2323" cy="0"/>
            </a:xfrm>
            <a:prstGeom prst="line">
              <a:avLst/>
            </a:prstGeom>
            <a:ln w="12700" cap="flat" cmpd="sng" algn="ctr">
              <a:gradFill>
                <a:gsLst>
                  <a:gs pos="100000">
                    <a:srgbClr val="276AD4">
                      <a:alpha val="0"/>
                    </a:srgbClr>
                  </a:gs>
                  <a:gs pos="0">
                    <a:srgbClr val="276AD4"/>
                  </a:gs>
                </a:gsLst>
                <a:lin ang="10980000" scaled="1"/>
              </a:gradFill>
              <a:prstDash val="solid"/>
              <a:miter lim="800000"/>
              <a:headEnd type="none" w="med" len="med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2954" y="3312"/>
              <a:ext cx="246" cy="246"/>
              <a:chOff x="2828" y="3504"/>
              <a:chExt cx="314" cy="314"/>
            </a:xfrm>
          </p:grpSpPr>
          <p:sp>
            <p:nvSpPr>
              <p:cNvPr id="21" name="椭圆 20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28" y="3504"/>
                <a:ext cx="314" cy="314"/>
              </a:xfrm>
              <a:prstGeom prst="ellipse">
                <a:avLst/>
              </a:prstGeom>
              <a:solidFill>
                <a:srgbClr val="276AD4">
                  <a:alpha val="36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椭圆 21"/>
              <p:cNvSpPr/>
              <p:nvPr>
                <p:custDataLst>
                  <p:tags r:id="rId11"/>
                </p:custDataLst>
              </p:nvPr>
            </p:nvSpPr>
            <p:spPr>
              <a:xfrm>
                <a:off x="2891" y="3567"/>
                <a:ext cx="188" cy="188"/>
              </a:xfrm>
              <a:prstGeom prst="ellipse">
                <a:avLst/>
              </a:prstGeom>
              <a:solidFill>
                <a:srgbClr val="276AD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1174328" y="2535767"/>
            <a:ext cx="1690793" cy="492760"/>
            <a:chOff x="1042" y="2979"/>
            <a:chExt cx="1997" cy="582"/>
          </a:xfrm>
        </p:grpSpPr>
        <p:sp>
          <p:nvSpPr>
            <p:cNvPr id="29" name="矩形 28"/>
            <p:cNvSpPr/>
            <p:nvPr>
              <p:custDataLst>
                <p:tags r:id="rId12"/>
              </p:custDataLst>
            </p:nvPr>
          </p:nvSpPr>
          <p:spPr>
            <a:xfrm>
              <a:off x="1042" y="3226"/>
              <a:ext cx="957" cy="33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>
                <a:lnSpc>
                  <a:spcPct val="150000"/>
                </a:lnSpc>
                <a:defRPr/>
              </a:pPr>
              <a:r>
                <a:rPr lang="en-US" altLang="zh-CN" sz="9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to Inverter</a:t>
              </a:r>
              <a:endParaRPr lang="en-US" altLang="zh-CN" sz="9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042" y="2979"/>
              <a:ext cx="1997" cy="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BAT Output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82794" y="4569461"/>
            <a:ext cx="1690793" cy="492760"/>
            <a:chOff x="874" y="5289"/>
            <a:chExt cx="1997" cy="582"/>
          </a:xfrm>
        </p:grpSpPr>
        <p:sp>
          <p:nvSpPr>
            <p:cNvPr id="36" name="矩形 35"/>
            <p:cNvSpPr/>
            <p:nvPr>
              <p:custDataLst>
                <p:tags r:id="rId14"/>
              </p:custDataLst>
            </p:nvPr>
          </p:nvSpPr>
          <p:spPr>
            <a:xfrm>
              <a:off x="874" y="5536"/>
              <a:ext cx="1523" cy="33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>
                <a:lnSpc>
                  <a:spcPct val="150000"/>
                </a:lnSpc>
                <a:defRPr/>
              </a:pPr>
              <a:r>
                <a:rPr lang="en-US" altLang="zh-CN" sz="9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for Parallel battery</a:t>
              </a:r>
              <a:endParaRPr lang="en-US" altLang="zh-CN" sz="9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5"/>
              </p:custDataLst>
            </p:nvPr>
          </p:nvSpPr>
          <p:spPr>
            <a:xfrm>
              <a:off x="874" y="5289"/>
              <a:ext cx="1997" cy="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BAT Input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</p:grpSp>
      <p:sp>
        <p:nvSpPr>
          <p:cNvPr id="5" name="文本框 72"/>
          <p:cNvSpPr txBox="1"/>
          <p:nvPr>
            <p:custDataLst>
              <p:tags r:id="rId16"/>
            </p:custDataLst>
          </p:nvPr>
        </p:nvSpPr>
        <p:spPr>
          <a:xfrm>
            <a:off x="2338071" y="502073"/>
            <a:ext cx="7515860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User</a:t>
            </a: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-</a:t>
            </a:r>
            <a:r>
              <a:rPr lang="en-US" altLang="zh-CN" sz="3600" b="1" i="1" dirty="0" err="1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friendly</a:t>
            </a: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 BTS 5K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: 圆角 11"/>
          <p:cNvSpPr/>
          <p:nvPr>
            <p:custDataLst>
              <p:tags r:id="rId1"/>
            </p:custDataLst>
          </p:nvPr>
        </p:nvSpPr>
        <p:spPr>
          <a:xfrm>
            <a:off x="4260850" y="4679950"/>
            <a:ext cx="1634490" cy="1238885"/>
          </a:xfrm>
          <a:prstGeom prst="roundRect">
            <a:avLst>
              <a:gd name="adj" fmla="val 2859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6350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6" name="矩形: 圆角 11"/>
          <p:cNvSpPr/>
          <p:nvPr>
            <p:custDataLst>
              <p:tags r:id="rId2"/>
            </p:custDataLst>
          </p:nvPr>
        </p:nvSpPr>
        <p:spPr>
          <a:xfrm>
            <a:off x="4262755" y="1456690"/>
            <a:ext cx="1634490" cy="3068955"/>
          </a:xfrm>
          <a:prstGeom prst="roundRect">
            <a:avLst>
              <a:gd name="adj" fmla="val 2859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6350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73" name="文本框 72"/>
          <p:cNvSpPr txBox="1"/>
          <p:nvPr>
            <p:custDataLst>
              <p:tags r:id="rId3"/>
            </p:custDataLst>
          </p:nvPr>
        </p:nvSpPr>
        <p:spPr>
          <a:xfrm>
            <a:off x="2338071" y="502073"/>
            <a:ext cx="7515860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Easy Installation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8994095" y="4705116"/>
            <a:ext cx="3296920" cy="1149774"/>
            <a:chOff x="9659" y="6380"/>
            <a:chExt cx="3894" cy="1358"/>
          </a:xfrm>
        </p:grpSpPr>
        <p:sp>
          <p:nvSpPr>
            <p:cNvPr id="190" name="矩形 189"/>
            <p:cNvSpPr/>
            <p:nvPr>
              <p:custDataLst>
                <p:tags r:id="rId4"/>
              </p:custDataLst>
            </p:nvPr>
          </p:nvSpPr>
          <p:spPr>
            <a:xfrm>
              <a:off x="9659" y="6846"/>
              <a:ext cx="2915" cy="89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10000"/>
                </a:lnSpc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LCD screen and app provide simple boot-up guidance for quick start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191" name="文本框 190"/>
            <p:cNvSpPr txBox="1"/>
            <p:nvPr>
              <p:custDataLst>
                <p:tags r:id="rId5"/>
              </p:custDataLst>
            </p:nvPr>
          </p:nvSpPr>
          <p:spPr>
            <a:xfrm>
              <a:off x="9659" y="6380"/>
              <a:ext cx="3894" cy="6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One Click Initialization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468120" y="4643729"/>
            <a:ext cx="2753360" cy="1073573"/>
            <a:chOff x="1478" y="6468"/>
            <a:chExt cx="3252" cy="1268"/>
          </a:xfrm>
        </p:grpSpPr>
        <p:sp>
          <p:nvSpPr>
            <p:cNvPr id="192" name="矩形 191"/>
            <p:cNvSpPr/>
            <p:nvPr>
              <p:custDataLst>
                <p:tags r:id="rId6"/>
              </p:custDataLst>
            </p:nvPr>
          </p:nvSpPr>
          <p:spPr>
            <a:xfrm>
              <a:off x="1478" y="6844"/>
              <a:ext cx="2914" cy="89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lnSpc>
                  <a:spcPct val="110000"/>
                </a:lnSpc>
                <a:buClrTx/>
                <a:buSzTx/>
                <a:buFontTx/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Prefabricated power and communication cables to shorten installation time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193" name="文本框 192"/>
            <p:cNvSpPr txBox="1"/>
            <p:nvPr>
              <p:custDataLst>
                <p:tags r:id="rId7"/>
              </p:custDataLst>
            </p:nvPr>
          </p:nvSpPr>
          <p:spPr>
            <a:xfrm>
              <a:off x="1478" y="6468"/>
              <a:ext cx="3252" cy="39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Pre-assembled Cables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468121" y="2456398"/>
            <a:ext cx="2232660" cy="1190414"/>
            <a:chOff x="612" y="2437"/>
            <a:chExt cx="2637" cy="1406"/>
          </a:xfrm>
        </p:grpSpPr>
        <p:sp>
          <p:nvSpPr>
            <p:cNvPr id="197" name="矩形 196"/>
            <p:cNvSpPr/>
            <p:nvPr>
              <p:custDataLst>
                <p:tags r:id="rId8"/>
              </p:custDataLst>
            </p:nvPr>
          </p:nvSpPr>
          <p:spPr>
            <a:xfrm>
              <a:off x="612" y="2933"/>
              <a:ext cx="2637" cy="91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lnSpc>
                  <a:spcPct val="110000"/>
                </a:lnSpc>
                <a:buClrTx/>
                <a:buSzTx/>
                <a:buFontTx/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Inverter: 35kg, Battery: 50kg - easy to carry for 2 people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198" name="文本框 197"/>
            <p:cNvSpPr txBox="1"/>
            <p:nvPr>
              <p:custDataLst>
                <p:tags r:id="rId9"/>
              </p:custDataLst>
            </p:nvPr>
          </p:nvSpPr>
          <p:spPr>
            <a:xfrm>
              <a:off x="612" y="2437"/>
              <a:ext cx="2440" cy="65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Small and light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9037137" y="2537143"/>
            <a:ext cx="2233507" cy="1127760"/>
            <a:chOff x="11024" y="2437"/>
            <a:chExt cx="2638" cy="1332"/>
          </a:xfrm>
        </p:grpSpPr>
        <p:sp>
          <p:nvSpPr>
            <p:cNvPr id="2" name="矩形 1"/>
            <p:cNvSpPr/>
            <p:nvPr>
              <p:custDataLst>
                <p:tags r:id="rId10"/>
              </p:custDataLst>
            </p:nvPr>
          </p:nvSpPr>
          <p:spPr>
            <a:xfrm>
              <a:off x="11024" y="2933"/>
              <a:ext cx="2637" cy="8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0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Tool-unlocked connectors for plug-and-play installation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11"/>
              </p:custDataLst>
            </p:nvPr>
          </p:nvSpPr>
          <p:spPr>
            <a:xfrm>
              <a:off x="11024" y="2437"/>
              <a:ext cx="2638" cy="6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Quick Connectors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8421794" y="4905587"/>
            <a:ext cx="468207" cy="468207"/>
            <a:chOff x="8541" y="5806"/>
            <a:chExt cx="978" cy="978"/>
          </a:xfrm>
        </p:grpSpPr>
        <p:sp>
          <p:nvSpPr>
            <p:cNvPr id="169" name="椭圆 168"/>
            <p:cNvSpPr/>
            <p:nvPr>
              <p:custDataLst>
                <p:tags r:id="rId12"/>
              </p:custDataLst>
            </p:nvPr>
          </p:nvSpPr>
          <p:spPr>
            <a:xfrm>
              <a:off x="8541" y="5806"/>
              <a:ext cx="979" cy="979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>
              <a:outerShdw blurRad="254000" dist="101600" dir="8100000" algn="tr" rotWithShape="0">
                <a:srgbClr val="276AD4">
                  <a:alpha val="15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34" y="6055"/>
              <a:ext cx="391" cy="469"/>
            </a:xfrm>
            <a:prstGeom prst="rect">
              <a:avLst/>
            </a:prstGeom>
          </p:spPr>
        </p:pic>
      </p:grpSp>
      <p:grpSp>
        <p:nvGrpSpPr>
          <p:cNvPr id="70" name="组合 69"/>
          <p:cNvGrpSpPr/>
          <p:nvPr/>
        </p:nvGrpSpPr>
        <p:grpSpPr>
          <a:xfrm>
            <a:off x="875789" y="2642239"/>
            <a:ext cx="468207" cy="468207"/>
            <a:chOff x="2659" y="3684"/>
            <a:chExt cx="978" cy="978"/>
          </a:xfrm>
        </p:grpSpPr>
        <p:sp>
          <p:nvSpPr>
            <p:cNvPr id="195" name="椭圆 194"/>
            <p:cNvSpPr/>
            <p:nvPr>
              <p:custDataLst>
                <p:tags r:id="rId14"/>
              </p:custDataLst>
            </p:nvPr>
          </p:nvSpPr>
          <p:spPr>
            <a:xfrm>
              <a:off x="2659" y="3684"/>
              <a:ext cx="979" cy="979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>
              <a:outerShdw blurRad="254000" dist="101600" dir="8100000" algn="tr" rotWithShape="0">
                <a:srgbClr val="276AD4">
                  <a:alpha val="15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003" y="3955"/>
              <a:ext cx="291" cy="421"/>
            </a:xfrm>
            <a:prstGeom prst="rect">
              <a:avLst/>
            </a:prstGeom>
          </p:spPr>
        </p:pic>
      </p:grpSp>
      <p:grpSp>
        <p:nvGrpSpPr>
          <p:cNvPr id="68" name="组合 67"/>
          <p:cNvGrpSpPr/>
          <p:nvPr/>
        </p:nvGrpSpPr>
        <p:grpSpPr>
          <a:xfrm>
            <a:off x="806371" y="4897730"/>
            <a:ext cx="468207" cy="468207"/>
            <a:chOff x="4361" y="5806"/>
            <a:chExt cx="978" cy="978"/>
          </a:xfrm>
        </p:grpSpPr>
        <p:sp>
          <p:nvSpPr>
            <p:cNvPr id="172" name="椭圆 171"/>
            <p:cNvSpPr/>
            <p:nvPr>
              <p:custDataLst>
                <p:tags r:id="rId16"/>
              </p:custDataLst>
            </p:nvPr>
          </p:nvSpPr>
          <p:spPr>
            <a:xfrm>
              <a:off x="4361" y="5806"/>
              <a:ext cx="979" cy="979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>
              <a:outerShdw blurRad="254000" dist="101600" dir="8100000" algn="tr" rotWithShape="0">
                <a:srgbClr val="276AD4">
                  <a:alpha val="15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4642" y="6075"/>
              <a:ext cx="426" cy="483"/>
              <a:chOff x="33638" y="8594"/>
              <a:chExt cx="2035" cy="2301"/>
            </a:xfrm>
          </p:grpSpPr>
          <p:sp>
            <p:nvSpPr>
              <p:cNvPr id="106" name="任意多边形 105"/>
              <p:cNvSpPr/>
              <p:nvPr>
                <p:custDataLst>
                  <p:tags r:id="rId17"/>
                </p:custDataLst>
              </p:nvPr>
            </p:nvSpPr>
            <p:spPr>
              <a:xfrm>
                <a:off x="33638" y="8594"/>
                <a:ext cx="2035" cy="2010"/>
              </a:xfrm>
              <a:custGeom>
                <a:avLst/>
                <a:gdLst>
                  <a:gd name="connsiteX0" fmla="*/ 0 w 2035"/>
                  <a:gd name="connsiteY0" fmla="*/ 1589 h 2010"/>
                  <a:gd name="connsiteX1" fmla="*/ 1018 w 2035"/>
                  <a:gd name="connsiteY1" fmla="*/ 0 h 2010"/>
                  <a:gd name="connsiteX2" fmla="*/ 2035 w 2035"/>
                  <a:gd name="connsiteY2" fmla="*/ 1589 h 2010"/>
                  <a:gd name="connsiteX3" fmla="*/ 988 w 2035"/>
                  <a:gd name="connsiteY3" fmla="*/ 2010 h 2010"/>
                  <a:gd name="connsiteX4" fmla="*/ 0 w 2035"/>
                  <a:gd name="connsiteY4" fmla="*/ 1589 h 2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5" h="2010">
                    <a:moveTo>
                      <a:pt x="0" y="1589"/>
                    </a:moveTo>
                    <a:lnTo>
                      <a:pt x="1018" y="0"/>
                    </a:lnTo>
                    <a:lnTo>
                      <a:pt x="2035" y="1589"/>
                    </a:lnTo>
                    <a:lnTo>
                      <a:pt x="988" y="2010"/>
                    </a:lnTo>
                    <a:lnTo>
                      <a:pt x="0" y="1589"/>
                    </a:lnTo>
                    <a:close/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cxnSp>
            <p:nvCxnSpPr>
              <p:cNvPr id="107" name="直接连接符 106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34626" y="8594"/>
                <a:ext cx="30" cy="201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56" name="任意多边形 55"/>
              <p:cNvSpPr/>
              <p:nvPr>
                <p:custDataLst>
                  <p:tags r:id="rId19"/>
                </p:custDataLst>
              </p:nvPr>
            </p:nvSpPr>
            <p:spPr>
              <a:xfrm rot="2700000">
                <a:off x="33930" y="9464"/>
                <a:ext cx="1414" cy="1447"/>
              </a:xfrm>
              <a:custGeom>
                <a:avLst/>
                <a:gdLst>
                  <a:gd name="connsiteX0" fmla="*/ 1414 w 1414"/>
                  <a:gd name="connsiteY0" fmla="*/ 0 h 1447"/>
                  <a:gd name="connsiteX1" fmla="*/ 362 w 1414"/>
                  <a:gd name="connsiteY1" fmla="*/ 412 h 1447"/>
                  <a:gd name="connsiteX2" fmla="*/ 0 w 1414"/>
                  <a:gd name="connsiteY2" fmla="*/ 1447 h 1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4" h="1447">
                    <a:moveTo>
                      <a:pt x="1414" y="0"/>
                    </a:moveTo>
                    <a:lnTo>
                      <a:pt x="362" y="412"/>
                    </a:lnTo>
                    <a:lnTo>
                      <a:pt x="0" y="1447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8421794" y="2727114"/>
            <a:ext cx="468207" cy="468207"/>
            <a:chOff x="10303" y="3548"/>
            <a:chExt cx="978" cy="978"/>
          </a:xfrm>
        </p:grpSpPr>
        <p:sp>
          <p:nvSpPr>
            <p:cNvPr id="175" name="椭圆 174"/>
            <p:cNvSpPr/>
            <p:nvPr>
              <p:custDataLst>
                <p:tags r:id="rId20"/>
              </p:custDataLst>
            </p:nvPr>
          </p:nvSpPr>
          <p:spPr>
            <a:xfrm>
              <a:off x="10303" y="3548"/>
              <a:ext cx="979" cy="979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>
              <a:outerShdw blurRad="254000" dist="101600" dir="8100000" algn="tr" rotWithShape="0">
                <a:srgbClr val="276AD4">
                  <a:alpha val="15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613" y="3819"/>
              <a:ext cx="394" cy="394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4219406" y="1591976"/>
            <a:ext cx="3565694" cy="4552285"/>
            <a:chOff x="4701" y="1880"/>
            <a:chExt cx="4211" cy="5377"/>
          </a:xfrm>
        </p:grpSpPr>
        <p:grpSp>
          <p:nvGrpSpPr>
            <p:cNvPr id="75" name="组合 74"/>
            <p:cNvGrpSpPr/>
            <p:nvPr/>
          </p:nvGrpSpPr>
          <p:grpSpPr>
            <a:xfrm>
              <a:off x="4701" y="1880"/>
              <a:ext cx="4211" cy="4923"/>
              <a:chOff x="5121" y="1591"/>
              <a:chExt cx="3420" cy="3997"/>
            </a:xfrm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17" r="39467"/>
              <a:stretch>
                <a:fillRect/>
              </a:stretch>
            </p:blipFill>
            <p:spPr>
              <a:xfrm>
                <a:off x="7279" y="1961"/>
                <a:ext cx="1262" cy="3627"/>
              </a:xfrm>
              <a:prstGeom prst="rect">
                <a:avLst/>
              </a:prstGeom>
              <a:effectLst>
                <a:outerShdw blurRad="50800" dist="38100" dir="5400000" sx="96000" sy="96000" algn="t" rotWithShape="0">
                  <a:prstClr val="black">
                    <a:alpha val="11000"/>
                  </a:prstClr>
                </a:outerShdw>
              </a:effectLst>
            </p:spPr>
          </p:pic>
          <p:grpSp>
            <p:nvGrpSpPr>
              <p:cNvPr id="74" name="组合 73"/>
              <p:cNvGrpSpPr/>
              <p:nvPr/>
            </p:nvGrpSpPr>
            <p:grpSpPr>
              <a:xfrm>
                <a:off x="5121" y="1591"/>
                <a:ext cx="1587" cy="3845"/>
                <a:chOff x="5121" y="1591"/>
                <a:chExt cx="1587" cy="3845"/>
              </a:xfrm>
            </p:grpSpPr>
            <p:pic>
              <p:nvPicPr>
                <p:cNvPr id="17" name="图片 16"/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0" y="4635"/>
                  <a:ext cx="1208" cy="801"/>
                </a:xfrm>
                <a:prstGeom prst="rect">
                  <a:avLst/>
                </a:prstGeom>
                <a:effectLst>
                  <a:reflection blurRad="6350" stA="36000" endA="300" endPos="20000" dir="5400000" sy="-100000" algn="bl" rotWithShape="0"/>
                </a:effectLst>
              </p:spPr>
            </p:pic>
            <p:pic>
              <p:nvPicPr>
                <p:cNvPr id="18" name="图片 17" descr="D:/Users/admin/desktop/产品资料包/户储/ESI-5-12K-T1/ESI-侧面端子口-1.pngESI-侧面端子口-1"/>
                <p:cNvPicPr>
                  <a:picLocks noChangeAspect="1"/>
                </p:cNvPicPr>
                <p:nvPr>
                  <p:custDataLst>
                    <p:tags r:id="rId26"/>
                  </p:custDataLst>
                </p:nvPr>
              </p:nvPicPr>
              <p:blipFill>
                <a:blip r:embed="rId27"/>
                <a:srcRect l="32802" t="18031" r="43926" b="15872"/>
                <a:stretch>
                  <a:fillRect/>
                </a:stretch>
              </p:blipFill>
              <p:spPr>
                <a:xfrm>
                  <a:off x="5121" y="1591"/>
                  <a:ext cx="1587" cy="2812"/>
                </a:xfrm>
                <a:prstGeom prst="rect">
                  <a:avLst/>
                </a:prstGeom>
                <a:effectLst>
                  <a:reflection blurRad="6350" stA="50000" endA="300" endPos="6000" dir="5400000" sy="-100000" algn="bl" rotWithShape="0"/>
                </a:effectLst>
              </p:spPr>
            </p:pic>
          </p:grpSp>
        </p:grpSp>
        <p:pic>
          <p:nvPicPr>
            <p:cNvPr id="9" name="图片 8" descr="图层 1 拷贝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514" y="6061"/>
              <a:ext cx="1340" cy="1196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5473700" y="2566248"/>
            <a:ext cx="1307253" cy="2376593"/>
            <a:chOff x="6324" y="2525"/>
            <a:chExt cx="1254" cy="2279"/>
          </a:xfrm>
        </p:grpSpPr>
        <p:grpSp>
          <p:nvGrpSpPr>
            <p:cNvPr id="20" name="组合 19"/>
            <p:cNvGrpSpPr/>
            <p:nvPr/>
          </p:nvGrpSpPr>
          <p:grpSpPr>
            <a:xfrm>
              <a:off x="6324" y="2525"/>
              <a:ext cx="1253" cy="212"/>
              <a:chOff x="1747" y="3312"/>
              <a:chExt cx="1453" cy="246"/>
            </a:xfrm>
          </p:grpSpPr>
          <p:cxnSp>
            <p:nvCxnSpPr>
              <p:cNvPr id="21" name="PA-直接连接符 6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1747" y="3430"/>
                <a:ext cx="1305" cy="0"/>
              </a:xfrm>
              <a:prstGeom prst="line">
                <a:avLst/>
              </a:prstGeom>
              <a:ln w="12700" cap="flat" cmpd="sng" algn="ctr">
                <a:gradFill>
                  <a:gsLst>
                    <a:gs pos="100000">
                      <a:srgbClr val="276AD4">
                        <a:alpha val="0"/>
                      </a:srgbClr>
                    </a:gs>
                    <a:gs pos="0">
                      <a:srgbClr val="276AD4"/>
                    </a:gs>
                  </a:gsLst>
                  <a:lin ang="10980000" scaled="1"/>
                </a:gradFill>
                <a:prstDash val="solid"/>
                <a:miter lim="800000"/>
                <a:headEnd type="none" w="med" len="med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grpSp>
            <p:nvGrpSpPr>
              <p:cNvPr id="133" name="组合 132"/>
              <p:cNvGrpSpPr/>
              <p:nvPr/>
            </p:nvGrpSpPr>
            <p:grpSpPr>
              <a:xfrm>
                <a:off x="2954" y="3312"/>
                <a:ext cx="246" cy="246"/>
                <a:chOff x="2828" y="3504"/>
                <a:chExt cx="314" cy="314"/>
              </a:xfrm>
            </p:grpSpPr>
            <p:sp>
              <p:nvSpPr>
                <p:cNvPr id="134" name="椭圆 133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828" y="3504"/>
                  <a:ext cx="314" cy="314"/>
                </a:xfrm>
                <a:prstGeom prst="ellipse">
                  <a:avLst/>
                </a:prstGeom>
                <a:solidFill>
                  <a:srgbClr val="276AD4">
                    <a:alpha val="36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椭圆 21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2891" y="3567"/>
                  <a:ext cx="188" cy="188"/>
                </a:xfrm>
                <a:prstGeom prst="ellipse">
                  <a:avLst/>
                </a:prstGeom>
                <a:solidFill>
                  <a:srgbClr val="276AD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0" name="组合 39"/>
            <p:cNvGrpSpPr/>
            <p:nvPr/>
          </p:nvGrpSpPr>
          <p:grpSpPr>
            <a:xfrm>
              <a:off x="6377" y="4592"/>
              <a:ext cx="1201" cy="212"/>
              <a:chOff x="1807" y="3312"/>
              <a:chExt cx="1393" cy="246"/>
            </a:xfrm>
          </p:grpSpPr>
          <p:cxnSp>
            <p:nvCxnSpPr>
              <p:cNvPr id="41" name="PA-直接连接符 6"/>
              <p:cNvCxnSpPr/>
              <p:nvPr>
                <p:custDataLst>
                  <p:tags r:id="rId32"/>
                </p:custDataLst>
              </p:nvPr>
            </p:nvCxnSpPr>
            <p:spPr>
              <a:xfrm>
                <a:off x="1807" y="3430"/>
                <a:ext cx="1245" cy="0"/>
              </a:xfrm>
              <a:prstGeom prst="line">
                <a:avLst/>
              </a:prstGeom>
              <a:ln w="12700" cap="flat" cmpd="sng" algn="ctr">
                <a:gradFill>
                  <a:gsLst>
                    <a:gs pos="100000">
                      <a:srgbClr val="276AD4">
                        <a:alpha val="0"/>
                      </a:srgbClr>
                    </a:gs>
                    <a:gs pos="0">
                      <a:srgbClr val="276AD4"/>
                    </a:gs>
                  </a:gsLst>
                  <a:lin ang="10980000" scaled="1"/>
                </a:gradFill>
                <a:prstDash val="solid"/>
                <a:miter lim="800000"/>
                <a:headEnd type="none" w="med" len="med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grpSp>
            <p:nvGrpSpPr>
              <p:cNvPr id="42" name="组合 41"/>
              <p:cNvGrpSpPr/>
              <p:nvPr/>
            </p:nvGrpSpPr>
            <p:grpSpPr>
              <a:xfrm>
                <a:off x="2954" y="3312"/>
                <a:ext cx="246" cy="246"/>
                <a:chOff x="2828" y="3504"/>
                <a:chExt cx="314" cy="314"/>
              </a:xfrm>
            </p:grpSpPr>
            <p:sp>
              <p:nvSpPr>
                <p:cNvPr id="43" name="椭圆 42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2828" y="3504"/>
                  <a:ext cx="314" cy="314"/>
                </a:xfrm>
                <a:prstGeom prst="ellipse">
                  <a:avLst/>
                </a:prstGeom>
                <a:solidFill>
                  <a:srgbClr val="276AD4">
                    <a:alpha val="36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椭圆 43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2891" y="3567"/>
                  <a:ext cx="188" cy="188"/>
                </a:xfrm>
                <a:prstGeom prst="ellipse">
                  <a:avLst/>
                </a:prstGeom>
                <a:solidFill>
                  <a:srgbClr val="276AD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custDataLst>
      <p:tags r:id="rId3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3" grpId="1"/>
      <p:bldP spid="6" grpId="0" bldLvl="0" animBg="1"/>
      <p:bldP spid="6" grpId="1" animBg="1"/>
      <p:bldP spid="11" grpId="0" bldLvl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" name="文本框 72"/>
          <p:cNvSpPr txBox="1"/>
          <p:nvPr>
            <p:custDataLst>
              <p:tags r:id="rId1"/>
            </p:custDataLst>
          </p:nvPr>
        </p:nvSpPr>
        <p:spPr>
          <a:xfrm>
            <a:off x="2331298" y="502073"/>
            <a:ext cx="7515860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spc="50" dirty="0">
                <a:solidFill>
                  <a:srgbClr val="276AD4"/>
                </a:solidFill>
                <a:uFillTx/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SOC Automatic Calibration</a:t>
            </a:r>
            <a:endParaRPr lang="en-US" altLang="zh-CN" sz="3600" b="1" i="1" spc="50" dirty="0">
              <a:solidFill>
                <a:srgbClr val="276AD4"/>
              </a:solidFill>
              <a:uFillTx/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100711" y="3807127"/>
            <a:ext cx="4419036" cy="1287780"/>
            <a:chOff x="9654" y="2437"/>
            <a:chExt cx="5513" cy="1521"/>
          </a:xfrm>
        </p:grpSpPr>
        <p:sp>
          <p:nvSpPr>
            <p:cNvPr id="18" name="矩形 17"/>
            <p:cNvSpPr/>
            <p:nvPr>
              <p:custDataLst>
                <p:tags r:id="rId2"/>
              </p:custDataLst>
            </p:nvPr>
          </p:nvSpPr>
          <p:spPr>
            <a:xfrm>
              <a:off x="9654" y="2933"/>
              <a:ext cx="5054" cy="10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3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Monthly SOC full charge calibration with single power consumption not exceeding 0.1kWh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3"/>
              </p:custDataLst>
            </p:nvPr>
          </p:nvSpPr>
          <p:spPr>
            <a:xfrm>
              <a:off x="9654" y="2437"/>
              <a:ext cx="5513" cy="6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High Efficiency Battery Optimizer 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7049911" y="2250440"/>
            <a:ext cx="4469836" cy="1175173"/>
            <a:chOff x="9692" y="2437"/>
            <a:chExt cx="5513" cy="1388"/>
          </a:xfrm>
        </p:grpSpPr>
        <p:sp>
          <p:nvSpPr>
            <p:cNvPr id="10" name="矩形 9"/>
            <p:cNvSpPr/>
            <p:nvPr>
              <p:custDataLst>
                <p:tags r:id="rId4"/>
              </p:custDataLst>
            </p:nvPr>
          </p:nvSpPr>
          <p:spPr>
            <a:xfrm>
              <a:off x="9692" y="2933"/>
              <a:ext cx="4668" cy="89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1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Battery initialization automatically calibrates SOC with remote maintenance support, no need for on-site chargers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9692" y="2437"/>
              <a:ext cx="5513" cy="6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Smart Correction Strategy 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861473" y="3745320"/>
            <a:ext cx="612987" cy="612987"/>
            <a:chOff x="6657" y="5330"/>
            <a:chExt cx="724" cy="724"/>
          </a:xfrm>
        </p:grpSpPr>
        <p:sp>
          <p:nvSpPr>
            <p:cNvPr id="15" name="椭圆 14"/>
            <p:cNvSpPr/>
            <p:nvPr/>
          </p:nvSpPr>
          <p:spPr>
            <a:xfrm>
              <a:off x="6657" y="5330"/>
              <a:ext cx="724" cy="724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>
              <a:outerShdw blurRad="254000" dist="101600" dir="1800000" algn="tr" rotWithShape="0">
                <a:srgbClr val="276AD4">
                  <a:alpha val="15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901" y="5492"/>
              <a:ext cx="259" cy="376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5861473" y="2211493"/>
            <a:ext cx="612987" cy="612987"/>
            <a:chOff x="6657" y="2787"/>
            <a:chExt cx="724" cy="724"/>
          </a:xfrm>
        </p:grpSpPr>
        <p:sp>
          <p:nvSpPr>
            <p:cNvPr id="21" name="椭圆 20"/>
            <p:cNvSpPr/>
            <p:nvPr/>
          </p:nvSpPr>
          <p:spPr>
            <a:xfrm>
              <a:off x="6657" y="2787"/>
              <a:ext cx="724" cy="724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>
              <a:outerShdw blurRad="254000" dist="101600" dir="1800000" algn="tr" rotWithShape="0">
                <a:srgbClr val="276AD4">
                  <a:alpha val="15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42" y="2958"/>
              <a:ext cx="368" cy="395"/>
            </a:xfrm>
            <a:prstGeom prst="rect">
              <a:avLst/>
            </a:prstGeom>
          </p:spPr>
        </p:pic>
      </p:grpSp>
      <p:cxnSp>
        <p:nvCxnSpPr>
          <p:cNvPr id="2" name="直接连接符 130"/>
          <p:cNvCxnSpPr/>
          <p:nvPr/>
        </p:nvCxnSpPr>
        <p:spPr>
          <a:xfrm>
            <a:off x="6468636" y="2526968"/>
            <a:ext cx="682413" cy="0"/>
          </a:xfrm>
          <a:prstGeom prst="line">
            <a:avLst/>
          </a:prstGeom>
          <a:noFill/>
          <a:ln w="12700" cap="flat" cmpd="sng" algn="ctr">
            <a:gradFill>
              <a:gsLst>
                <a:gs pos="0">
                  <a:srgbClr val="2667CE">
                    <a:lumMod val="97000"/>
                    <a:alpha val="0"/>
                  </a:srgbClr>
                </a:gs>
                <a:gs pos="100000">
                  <a:srgbClr val="276AD4">
                    <a:alpha val="70000"/>
                  </a:srgbClr>
                </a:gs>
              </a:gsLst>
              <a:lin ang="10800000" scaled="1"/>
            </a:gradFill>
            <a:prstDash val="solid"/>
            <a:miter lim="800000"/>
            <a:tailEnd type="none"/>
          </a:ln>
          <a:effectLst/>
        </p:spPr>
      </p:cxnSp>
      <p:cxnSp>
        <p:nvCxnSpPr>
          <p:cNvPr id="3" name="直接连接符 130"/>
          <p:cNvCxnSpPr/>
          <p:nvPr/>
        </p:nvCxnSpPr>
        <p:spPr>
          <a:xfrm>
            <a:off x="6474563" y="4081115"/>
            <a:ext cx="682413" cy="0"/>
          </a:xfrm>
          <a:prstGeom prst="line">
            <a:avLst/>
          </a:prstGeom>
          <a:noFill/>
          <a:ln w="12700" cap="flat" cmpd="sng" algn="ctr">
            <a:gradFill>
              <a:gsLst>
                <a:gs pos="0">
                  <a:srgbClr val="2667CE">
                    <a:lumMod val="97000"/>
                    <a:alpha val="0"/>
                  </a:srgbClr>
                </a:gs>
                <a:gs pos="100000">
                  <a:srgbClr val="276AD4">
                    <a:alpha val="70000"/>
                  </a:srgbClr>
                </a:gs>
              </a:gsLst>
              <a:lin ang="10800000" scaled="1"/>
            </a:gradFill>
            <a:prstDash val="solid"/>
            <a:miter lim="800000"/>
            <a:tailEnd type="none"/>
          </a:ln>
          <a:effectLst/>
        </p:spPr>
      </p:cxnSp>
      <p:pic>
        <p:nvPicPr>
          <p:cNvPr id="5" name="图片 4" descr="底座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80000">
            <a:off x="866775" y="4220210"/>
            <a:ext cx="4719955" cy="1888490"/>
          </a:xfrm>
          <a:prstGeom prst="rect">
            <a:avLst/>
          </a:prstGeom>
          <a:effectLst>
            <a:softEdge rad="787400"/>
          </a:effectLst>
        </p:spPr>
      </p:pic>
      <p:grpSp>
        <p:nvGrpSpPr>
          <p:cNvPr id="9" name="组合 8"/>
          <p:cNvGrpSpPr/>
          <p:nvPr/>
        </p:nvGrpSpPr>
        <p:grpSpPr>
          <a:xfrm>
            <a:off x="1040553" y="2074122"/>
            <a:ext cx="4372187" cy="4101253"/>
            <a:chOff x="1402" y="2747"/>
            <a:chExt cx="4614" cy="4328"/>
          </a:xfrm>
        </p:grpSpPr>
        <p:pic>
          <p:nvPicPr>
            <p:cNvPr id="7" name="图片 6" descr="图层 1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16" y="5157"/>
              <a:ext cx="3987" cy="191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3" t="11347" r="16554" b="11009"/>
            <a:stretch>
              <a:fillRect/>
            </a:stretch>
          </p:blipFill>
          <p:spPr>
            <a:xfrm>
              <a:off x="1402" y="2747"/>
              <a:ext cx="4614" cy="379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</p:pic>
      </p:grp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" name="文本框 72"/>
          <p:cNvSpPr txBox="1"/>
          <p:nvPr/>
        </p:nvSpPr>
        <p:spPr>
          <a:xfrm>
            <a:off x="2331298" y="502073"/>
            <a:ext cx="7515860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Ultra-Low Self-Consumption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2" name="组合 79"/>
          <p:cNvGrpSpPr/>
          <p:nvPr/>
        </p:nvGrpSpPr>
        <p:grpSpPr>
          <a:xfrm>
            <a:off x="6657866" y="2267888"/>
            <a:ext cx="4811607" cy="1258994"/>
            <a:chOff x="9867" y="2437"/>
            <a:chExt cx="5683" cy="1487"/>
          </a:xfrm>
        </p:grpSpPr>
        <p:sp>
          <p:nvSpPr>
            <p:cNvPr id="3" name="矩形 9"/>
            <p:cNvSpPr/>
            <p:nvPr>
              <p:custDataLst>
                <p:tags r:id="rId1"/>
              </p:custDataLst>
            </p:nvPr>
          </p:nvSpPr>
          <p:spPr>
            <a:xfrm>
              <a:off x="9867" y="2933"/>
              <a:ext cx="4888" cy="991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>
                <a:lnSpc>
                  <a:spcPct val="10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No recharging needed for </a:t>
              </a:r>
              <a:r>
                <a:rPr lang="en-US" altLang="zh-CN" sz="2000" dirty="0">
                  <a:solidFill>
                    <a:srgbClr val="276AD4"/>
                  </a:solidFill>
                  <a:latin typeface="Montserrat SemiBold" charset="0"/>
                  <a:sym typeface="+mn-ea"/>
                </a:rPr>
                <a:t>24 </a:t>
              </a:r>
              <a:r>
                <a:rPr lang="en-US" altLang="zh-CN" sz="1400" dirty="0">
                  <a:solidFill>
                    <a:srgbClr val="276AD4"/>
                  </a:solidFill>
                  <a:latin typeface="Montserrat SemiBold" charset="0"/>
                  <a:sym typeface="+mn-ea"/>
                </a:rPr>
                <a:t>months</a:t>
              </a: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, reducing warehousing and electricity 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  <a:p>
              <a:pPr>
                <a:lnSpc>
                  <a:spcPct val="10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replenishment costs</a:t>
              </a:r>
              <a:endParaRPr lang="en-US" altLang="zh-CN" sz="9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4" name="文本框 10"/>
            <p:cNvSpPr txBox="1"/>
            <p:nvPr>
              <p:custDataLst>
                <p:tags r:id="rId2"/>
              </p:custDataLst>
            </p:nvPr>
          </p:nvSpPr>
          <p:spPr>
            <a:xfrm>
              <a:off x="9867" y="2437"/>
              <a:ext cx="5683" cy="6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Hibernation Mode &lt; 5mW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endParaRPr>
            </a:p>
          </p:txBody>
        </p:sp>
      </p:grpSp>
      <p:grpSp>
        <p:nvGrpSpPr>
          <p:cNvPr id="8" name="组合 16"/>
          <p:cNvGrpSpPr/>
          <p:nvPr/>
        </p:nvGrpSpPr>
        <p:grpSpPr>
          <a:xfrm>
            <a:off x="6657867" y="3806796"/>
            <a:ext cx="5234093" cy="1224280"/>
            <a:chOff x="9867" y="2437"/>
            <a:chExt cx="6182" cy="1446"/>
          </a:xfrm>
        </p:grpSpPr>
        <p:sp>
          <p:nvSpPr>
            <p:cNvPr id="12" name="矩形 17"/>
            <p:cNvSpPr/>
            <p:nvPr>
              <p:custDataLst>
                <p:tags r:id="rId3"/>
              </p:custDataLst>
            </p:nvPr>
          </p:nvSpPr>
          <p:spPr>
            <a:xfrm>
              <a:off x="9867" y="2933"/>
              <a:ext cx="6182" cy="950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>
                <a:lnSpc>
                  <a:spcPct val="10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Consumes 10W of power at night (including data logger with 24-hour monitoring), 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  <a:p>
              <a:pPr>
                <a:lnSpc>
                  <a:spcPct val="10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typical power consumption for 8 hours at night is 0.08kWh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13" name="文本框 18"/>
            <p:cNvSpPr txBox="1"/>
            <p:nvPr>
              <p:custDataLst>
                <p:tags r:id="rId4"/>
              </p:custDataLst>
            </p:nvPr>
          </p:nvSpPr>
          <p:spPr>
            <a:xfrm>
              <a:off x="9867" y="2437"/>
              <a:ext cx="5513" cy="6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System Sleep Mode loss &lt; 10W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endParaRPr>
            </a:p>
          </p:txBody>
        </p:sp>
      </p:grpSp>
      <p:grpSp>
        <p:nvGrpSpPr>
          <p:cNvPr id="20" name="组合 395"/>
          <p:cNvGrpSpPr/>
          <p:nvPr/>
        </p:nvGrpSpPr>
        <p:grpSpPr>
          <a:xfrm>
            <a:off x="5338759" y="3765193"/>
            <a:ext cx="612987" cy="612987"/>
            <a:chOff x="5404" y="5157"/>
            <a:chExt cx="724" cy="724"/>
          </a:xfrm>
        </p:grpSpPr>
        <p:sp>
          <p:nvSpPr>
            <p:cNvPr id="22" name="椭圆 20"/>
            <p:cNvSpPr/>
            <p:nvPr/>
          </p:nvSpPr>
          <p:spPr>
            <a:xfrm>
              <a:off x="5404" y="5157"/>
              <a:ext cx="724" cy="724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>
              <a:outerShdw blurRad="254000" dist="101600" dir="1800000" algn="tr" rotWithShape="0">
                <a:srgbClr val="276AD4">
                  <a:alpha val="15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pic>
          <p:nvPicPr>
            <p:cNvPr id="25" name="图片 10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1" y="5352"/>
              <a:ext cx="333" cy="333"/>
            </a:xfrm>
            <a:prstGeom prst="rect">
              <a:avLst/>
            </a:prstGeom>
          </p:spPr>
        </p:pic>
      </p:grpSp>
      <p:grpSp>
        <p:nvGrpSpPr>
          <p:cNvPr id="30" name="组合 393"/>
          <p:cNvGrpSpPr/>
          <p:nvPr/>
        </p:nvGrpSpPr>
        <p:grpSpPr>
          <a:xfrm>
            <a:off x="5338759" y="2220475"/>
            <a:ext cx="612987" cy="612987"/>
            <a:chOff x="5404" y="2895"/>
            <a:chExt cx="724" cy="724"/>
          </a:xfrm>
        </p:grpSpPr>
        <p:sp>
          <p:nvSpPr>
            <p:cNvPr id="31" name="椭圆 14"/>
            <p:cNvSpPr/>
            <p:nvPr/>
          </p:nvSpPr>
          <p:spPr>
            <a:xfrm>
              <a:off x="5404" y="2895"/>
              <a:ext cx="724" cy="724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>
              <a:outerShdw blurRad="254000" dist="101600" dir="1800000" algn="tr" rotWithShape="0">
                <a:srgbClr val="276AD4">
                  <a:alpha val="15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pic>
          <p:nvPicPr>
            <p:cNvPr id="32" name="图片 10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5651" y="3071"/>
              <a:ext cx="259" cy="376"/>
            </a:xfrm>
            <a:prstGeom prst="rect">
              <a:avLst/>
            </a:prstGeom>
          </p:spPr>
        </p:pic>
      </p:grpSp>
      <p:cxnSp>
        <p:nvCxnSpPr>
          <p:cNvPr id="36" name="直接连接符 130"/>
          <p:cNvCxnSpPr/>
          <p:nvPr/>
        </p:nvCxnSpPr>
        <p:spPr>
          <a:xfrm>
            <a:off x="5951746" y="2526968"/>
            <a:ext cx="682413" cy="0"/>
          </a:xfrm>
          <a:prstGeom prst="line">
            <a:avLst/>
          </a:prstGeom>
          <a:noFill/>
          <a:ln w="12700" cap="flat" cmpd="sng" algn="ctr">
            <a:gradFill>
              <a:gsLst>
                <a:gs pos="0">
                  <a:srgbClr val="2667CE">
                    <a:lumMod val="97000"/>
                    <a:alpha val="0"/>
                  </a:srgbClr>
                </a:gs>
                <a:gs pos="100000">
                  <a:srgbClr val="276AD4">
                    <a:alpha val="70000"/>
                  </a:srgbClr>
                </a:gs>
              </a:gsLst>
              <a:lin ang="10800000" scaled="1"/>
            </a:gradFill>
            <a:prstDash val="solid"/>
            <a:miter lim="800000"/>
            <a:tailEnd type="none"/>
          </a:ln>
          <a:effectLst/>
        </p:spPr>
      </p:cxnSp>
      <p:cxnSp>
        <p:nvCxnSpPr>
          <p:cNvPr id="37" name="直接连接符 130"/>
          <p:cNvCxnSpPr/>
          <p:nvPr/>
        </p:nvCxnSpPr>
        <p:spPr>
          <a:xfrm>
            <a:off x="5957673" y="4081115"/>
            <a:ext cx="682413" cy="0"/>
          </a:xfrm>
          <a:prstGeom prst="line">
            <a:avLst/>
          </a:prstGeom>
          <a:noFill/>
          <a:ln w="12700" cap="flat" cmpd="sng" algn="ctr">
            <a:gradFill>
              <a:gsLst>
                <a:gs pos="0">
                  <a:srgbClr val="2667CE">
                    <a:lumMod val="97000"/>
                    <a:alpha val="0"/>
                  </a:srgbClr>
                </a:gs>
                <a:gs pos="100000">
                  <a:srgbClr val="276AD4">
                    <a:alpha val="70000"/>
                  </a:srgbClr>
                </a:gs>
              </a:gsLst>
              <a:lin ang="10800000" scaled="1"/>
            </a:gradFill>
            <a:prstDash val="solid"/>
            <a:miter lim="800000"/>
            <a:tailEnd type="none"/>
          </a:ln>
          <a:effectLst/>
        </p:spPr>
      </p:cxnSp>
      <p:pic>
        <p:nvPicPr>
          <p:cNvPr id="5" name="图片 4" descr="底座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80000">
            <a:off x="755015" y="4220210"/>
            <a:ext cx="4719955" cy="1888490"/>
          </a:xfrm>
          <a:prstGeom prst="rect">
            <a:avLst/>
          </a:prstGeom>
          <a:effectLst>
            <a:softEdge rad="787400"/>
          </a:effectLst>
        </p:spPr>
      </p:pic>
      <p:grpSp>
        <p:nvGrpSpPr>
          <p:cNvPr id="9" name="组合 8"/>
          <p:cNvGrpSpPr/>
          <p:nvPr/>
        </p:nvGrpSpPr>
        <p:grpSpPr>
          <a:xfrm>
            <a:off x="523663" y="2043007"/>
            <a:ext cx="4372187" cy="4101253"/>
            <a:chOff x="1402" y="2747"/>
            <a:chExt cx="4614" cy="4328"/>
          </a:xfrm>
        </p:grpSpPr>
        <p:pic>
          <p:nvPicPr>
            <p:cNvPr id="7" name="图片 6" descr="图层 1 拷贝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16" y="5157"/>
              <a:ext cx="3987" cy="191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3" t="11347" r="16554" b="11009"/>
            <a:stretch>
              <a:fillRect/>
            </a:stretch>
          </p:blipFill>
          <p:spPr>
            <a:xfrm>
              <a:off x="1402" y="2747"/>
              <a:ext cx="4614" cy="379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</p:pic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1"/>
      <p:bldP spid="73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椭圆 1"/>
          <p:cNvSpPr/>
          <p:nvPr/>
        </p:nvSpPr>
        <p:spPr>
          <a:xfrm>
            <a:off x="4186767" y="1647614"/>
            <a:ext cx="3818467" cy="3790527"/>
          </a:xfrm>
          <a:prstGeom prst="ellipse">
            <a:avLst/>
          </a:prstGeom>
          <a:gradFill>
            <a:gsLst>
              <a:gs pos="0">
                <a:srgbClr val="D6ECF9">
                  <a:alpha val="71000"/>
                </a:srgbClr>
              </a:gs>
              <a:gs pos="95000">
                <a:schemeClr val="bg1"/>
              </a:gs>
            </a:gsLst>
            <a:lin ang="16140000"/>
          </a:gradFill>
          <a:ln>
            <a:noFill/>
          </a:ln>
          <a:effectLst>
            <a:reflection stA="38000" endPos="310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3048000" y="3478954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006CDB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Safety</a:t>
            </a:r>
            <a:endParaRPr lang="en-US" altLang="zh-CN" sz="3600" b="1" dirty="0">
              <a:solidFill>
                <a:srgbClr val="006CDB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pic>
        <p:nvPicPr>
          <p:cNvPr id="8" name="图片 7" descr="资源 4 - 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8348" y="2517140"/>
            <a:ext cx="1012952" cy="1075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65674" y="502073"/>
            <a:ext cx="9460653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Battery and Electricity Separation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2015914" y="1795781"/>
            <a:ext cx="3826087" cy="1457113"/>
            <a:chOff x="2381" y="2121"/>
            <a:chExt cx="4519" cy="1721"/>
          </a:xfrm>
        </p:grpSpPr>
        <p:sp>
          <p:nvSpPr>
            <p:cNvPr id="82" name="文本框 81"/>
            <p:cNvSpPr txBox="1"/>
            <p:nvPr>
              <p:custDataLst>
                <p:tags r:id="rId1"/>
              </p:custDataLst>
            </p:nvPr>
          </p:nvSpPr>
          <p:spPr>
            <a:xfrm>
              <a:off x="2980" y="2121"/>
              <a:ext cx="3920" cy="84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l">
                <a:lnSpc>
                  <a:spcPct val="100000"/>
                </a:lnSpc>
                <a:buClrTx/>
                <a:buSzTx/>
                <a:buFontTx/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Safer for Personnel and Equipment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2"/>
              </p:custDataLst>
            </p:nvPr>
          </p:nvSpPr>
          <p:spPr>
            <a:xfrm>
              <a:off x="2980" y="2804"/>
              <a:ext cx="3414" cy="10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>
                <a:lnSpc>
                  <a:spcPct val="10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10-year standard warranty and high-value property insurance provided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2381" y="2223"/>
              <a:ext cx="561" cy="539"/>
              <a:chOff x="2804" y="2144"/>
              <a:chExt cx="561" cy="539"/>
            </a:xfrm>
          </p:grpSpPr>
          <p:sp>
            <p:nvSpPr>
              <p:cNvPr id="20" name="椭圆 19"/>
              <p:cNvSpPr/>
              <p:nvPr>
                <p:custDataLst>
                  <p:tags r:id="rId3"/>
                </p:custDataLst>
              </p:nvPr>
            </p:nvSpPr>
            <p:spPr>
              <a:xfrm flipH="1">
                <a:off x="2827" y="2144"/>
                <a:ext cx="538" cy="539"/>
              </a:xfrm>
              <a:prstGeom prst="ellipse">
                <a:avLst/>
              </a:prstGeom>
              <a:noFill/>
              <a:ln w="12700">
                <a:solidFill>
                  <a:srgbClr val="276AD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endParaRPr lang="zh-CN" altLang="en-US" sz="4000">
                  <a:latin typeface="方正兰亭粗黑简体" panose="02000500000000000000" pitchFamily="2" charset="-122"/>
                  <a:ea typeface="方正兰亭粗黑简体" panose="02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2804" y="2190"/>
                <a:ext cx="556" cy="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ClrTx/>
                  <a:buSzTx/>
                  <a:buFontTx/>
                  <a:defRPr/>
                </a:pPr>
                <a:r>
                  <a:rPr lang="en-US" altLang="zh-CN" sz="1865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01</a:t>
                </a:r>
                <a:endParaRPr lang="en-US" altLang="zh-CN" sz="1865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7873153" y="1795780"/>
            <a:ext cx="3422227" cy="1463040"/>
            <a:chOff x="9299" y="2121"/>
            <a:chExt cx="4042" cy="1728"/>
          </a:xfrm>
        </p:grpSpPr>
        <p:sp>
          <p:nvSpPr>
            <p:cNvPr id="41" name="文本框 40"/>
            <p:cNvSpPr txBox="1"/>
            <p:nvPr>
              <p:custDataLst>
                <p:tags r:id="rId5"/>
              </p:custDataLst>
            </p:nvPr>
          </p:nvSpPr>
          <p:spPr>
            <a:xfrm>
              <a:off x="9927" y="2121"/>
              <a:ext cx="3220" cy="109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l">
                <a:lnSpc>
                  <a:spcPct val="100000"/>
                </a:lnSpc>
                <a:buClrTx/>
                <a:buSzTx/>
                <a:buFontTx/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Support Battery Heating Function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6"/>
              </p:custDataLst>
            </p:nvPr>
          </p:nvSpPr>
          <p:spPr>
            <a:xfrm>
              <a:off x="9927" y="2811"/>
              <a:ext cx="3414" cy="10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>
                <a:lnSpc>
                  <a:spcPct val="10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Wider operating temperature range, more reliable for outdoor installation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9299" y="2223"/>
              <a:ext cx="591" cy="539"/>
              <a:chOff x="2774" y="2144"/>
              <a:chExt cx="591" cy="539"/>
            </a:xfrm>
          </p:grpSpPr>
          <p:sp>
            <p:nvSpPr>
              <p:cNvPr id="29" name="椭圆 28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2827" y="2144"/>
                <a:ext cx="538" cy="539"/>
              </a:xfrm>
              <a:prstGeom prst="ellipse">
                <a:avLst/>
              </a:prstGeom>
              <a:noFill/>
              <a:ln w="12700">
                <a:solidFill>
                  <a:srgbClr val="276AD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endParaRPr lang="zh-CN" altLang="en-US" sz="4000">
                  <a:latin typeface="方正兰亭粗黑简体" panose="02000500000000000000" pitchFamily="2" charset="-122"/>
                  <a:ea typeface="方正兰亭粗黑简体" panose="02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774" y="2190"/>
                <a:ext cx="591" cy="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ClrTx/>
                  <a:buSzTx/>
                  <a:buFontTx/>
                  <a:defRPr/>
                </a:pPr>
                <a:r>
                  <a:rPr lang="en-US" altLang="zh-CN" sz="1865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02</a:t>
                </a:r>
                <a:endParaRPr lang="en-US" altLang="zh-CN" sz="1865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1796627" y="4637193"/>
            <a:ext cx="1759373" cy="1051560"/>
            <a:chOff x="2122" y="5477"/>
            <a:chExt cx="2078" cy="1242"/>
          </a:xfrm>
        </p:grpSpPr>
        <p:grpSp>
          <p:nvGrpSpPr>
            <p:cNvPr id="99" name="组合 98"/>
            <p:cNvGrpSpPr/>
            <p:nvPr/>
          </p:nvGrpSpPr>
          <p:grpSpPr>
            <a:xfrm>
              <a:off x="2122" y="5957"/>
              <a:ext cx="2078" cy="762"/>
              <a:chOff x="42788" y="24245"/>
              <a:chExt cx="8082" cy="2962"/>
            </a:xfrm>
          </p:grpSpPr>
          <p:sp>
            <p:nvSpPr>
              <p:cNvPr id="100" name="椭圆 99"/>
              <p:cNvSpPr/>
              <p:nvPr>
                <p:custDataLst>
                  <p:tags r:id="rId9"/>
                </p:custDataLst>
              </p:nvPr>
            </p:nvSpPr>
            <p:spPr>
              <a:xfrm>
                <a:off x="43746" y="24245"/>
                <a:ext cx="6166" cy="2218"/>
              </a:xfrm>
              <a:prstGeom prst="ellipse">
                <a:avLst/>
              </a:prstGeom>
              <a:noFill/>
              <a:ln w="44450">
                <a:gradFill>
                  <a:gsLst>
                    <a:gs pos="0">
                      <a:srgbClr val="276AD4">
                        <a:alpha val="37000"/>
                      </a:srgbClr>
                    </a:gs>
                    <a:gs pos="79000">
                      <a:srgbClr val="5ACAEE">
                        <a:alpha val="0"/>
                      </a:srgbClr>
                    </a:gs>
                  </a:gsLst>
                  <a:lin ang="15480000" scaled="1"/>
                </a:gra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1" name="椭圆 100"/>
              <p:cNvSpPr/>
              <p:nvPr>
                <p:custDataLst>
                  <p:tags r:id="rId10"/>
                </p:custDataLst>
              </p:nvPr>
            </p:nvSpPr>
            <p:spPr>
              <a:xfrm>
                <a:off x="42788" y="24358"/>
                <a:ext cx="8082" cy="2849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276AD4">
                        <a:alpha val="32000"/>
                      </a:srgbClr>
                    </a:gs>
                    <a:gs pos="84000">
                      <a:srgbClr val="FFFFFF">
                        <a:alpha val="0"/>
                      </a:srgbClr>
                    </a:gs>
                    <a:gs pos="44000">
                      <a:srgbClr val="276AD4">
                        <a:alpha val="55000"/>
                      </a:srgbClr>
                    </a:gs>
                  </a:gsLst>
                  <a:lin ang="15480000" scaled="1"/>
                </a:gra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2" name="椭圆 101"/>
              <p:cNvSpPr/>
              <p:nvPr>
                <p:custDataLst>
                  <p:tags r:id="rId11"/>
                </p:custDataLst>
              </p:nvPr>
            </p:nvSpPr>
            <p:spPr>
              <a:xfrm>
                <a:off x="43627" y="24273"/>
                <a:ext cx="6404" cy="2434"/>
              </a:xfrm>
              <a:prstGeom prst="ellipse">
                <a:avLst/>
              </a:prstGeom>
              <a:noFill/>
              <a:ln w="44450">
                <a:gradFill>
                  <a:gsLst>
                    <a:gs pos="0">
                      <a:srgbClr val="276AD4">
                        <a:alpha val="37000"/>
                      </a:srgbClr>
                    </a:gs>
                    <a:gs pos="70000">
                      <a:srgbClr val="5ACAEE">
                        <a:alpha val="0"/>
                      </a:srgbClr>
                    </a:gs>
                  </a:gsLst>
                  <a:lin ang="15480000" scaled="1"/>
                </a:gra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3" name="椭圆 102"/>
              <p:cNvSpPr/>
              <p:nvPr>
                <p:custDataLst>
                  <p:tags r:id="rId12"/>
                </p:custDataLst>
              </p:nvPr>
            </p:nvSpPr>
            <p:spPr>
              <a:xfrm>
                <a:off x="43851" y="24265"/>
                <a:ext cx="5956" cy="2148"/>
              </a:xfrm>
              <a:prstGeom prst="ellipse">
                <a:avLst/>
              </a:prstGeom>
              <a:gradFill>
                <a:gsLst>
                  <a:gs pos="100000">
                    <a:srgbClr val="21B3FF">
                      <a:alpha val="0"/>
                    </a:srgbClr>
                  </a:gs>
                  <a:gs pos="0">
                    <a:srgbClr val="276AD4">
                      <a:alpha val="28000"/>
                    </a:srgbClr>
                  </a:gs>
                </a:gsLst>
                <a:lin ang="16200000" scaled="0"/>
              </a:gradFill>
              <a:ln w="44450"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2803" y="5477"/>
              <a:ext cx="702" cy="704"/>
              <a:chOff x="2497" y="5389"/>
              <a:chExt cx="702" cy="704"/>
            </a:xfrm>
          </p:grpSpPr>
          <p:sp>
            <p:nvSpPr>
              <p:cNvPr id="40" name="椭圆 39"/>
              <p:cNvSpPr/>
              <p:nvPr>
                <p:custDataLst>
                  <p:tags r:id="rId13"/>
                </p:custDataLst>
              </p:nvPr>
            </p:nvSpPr>
            <p:spPr>
              <a:xfrm flipH="1">
                <a:off x="2497" y="5389"/>
                <a:ext cx="703" cy="705"/>
              </a:xfrm>
              <a:prstGeom prst="ellipse">
                <a:avLst/>
              </a:prstGeom>
              <a:solidFill>
                <a:schemeClr val="bg1">
                  <a:alpha val="32000"/>
                </a:schemeClr>
              </a:solidFill>
              <a:ln w="15875">
                <a:solidFill>
                  <a:srgbClr val="276AD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endParaRPr lang="zh-CN" altLang="en-US" sz="4000">
                  <a:latin typeface="方正兰亭粗黑简体" panose="02000500000000000000" pitchFamily="2" charset="-122"/>
                  <a:ea typeface="方正兰亭粗黑简体" panose="02000500000000000000" pitchFamily="2" charset="-122"/>
                  <a:cs typeface="+mn-ea"/>
                  <a:sym typeface="+mn-lt"/>
                </a:endParaRPr>
              </a:p>
            </p:txBody>
          </p:sp>
          <p:pic>
            <p:nvPicPr>
              <p:cNvPr id="34" name="图片 33" descr="资源 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32" y="5619"/>
                <a:ext cx="431" cy="235"/>
              </a:xfrm>
              <a:prstGeom prst="rect">
                <a:avLst/>
              </a:prstGeom>
            </p:spPr>
          </p:pic>
        </p:grpSp>
      </p:grpSp>
      <p:grpSp>
        <p:nvGrpSpPr>
          <p:cNvPr id="47" name="组合 46"/>
          <p:cNvGrpSpPr/>
          <p:nvPr/>
        </p:nvGrpSpPr>
        <p:grpSpPr>
          <a:xfrm>
            <a:off x="8808721" y="4637193"/>
            <a:ext cx="2771140" cy="1051560"/>
            <a:chOff x="10404" y="5477"/>
            <a:chExt cx="3273" cy="1242"/>
          </a:xfrm>
        </p:grpSpPr>
        <p:grpSp>
          <p:nvGrpSpPr>
            <p:cNvPr id="5" name="组合 4"/>
            <p:cNvGrpSpPr/>
            <p:nvPr/>
          </p:nvGrpSpPr>
          <p:grpSpPr>
            <a:xfrm>
              <a:off x="10404" y="5600"/>
              <a:ext cx="3273" cy="1119"/>
              <a:chOff x="10008" y="5600"/>
              <a:chExt cx="3273" cy="1119"/>
            </a:xfrm>
          </p:grpSpPr>
          <p:sp>
            <p:nvSpPr>
              <p:cNvPr id="45" name="文本框 20"/>
              <p:cNvSpPr txBox="1"/>
              <p:nvPr/>
            </p:nvSpPr>
            <p:spPr>
              <a:xfrm>
                <a:off x="11059" y="5600"/>
                <a:ext cx="2222" cy="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600">
                    <a:solidFill>
                      <a:schemeClr val="bg1"/>
                    </a:solidFill>
                    <a:effectLst/>
                    <a:latin typeface="Nexa Bold" panose="02000000000000000000" pitchFamily="50" charset="0"/>
                    <a:ea typeface="微软雅黑" panose="020B0503020204020204" charset="-122"/>
                  </a:defRPr>
                </a:lvl1pPr>
              </a:lstStyle>
              <a:p>
                <a:r>
                  <a:rPr lang="en-US" altLang="zh-CN" b="1" dirty="0">
                    <a:solidFill>
                      <a:srgbClr val="276AD4"/>
                    </a:solidFill>
                    <a:latin typeface="Montserrat Medium" charset="0"/>
                    <a:cs typeface="Montserrat Medium" charset="0"/>
                  </a:rPr>
                  <a:t>Electricity </a:t>
                </a:r>
                <a:endParaRPr lang="en-US" altLang="zh-CN" b="1" dirty="0">
                  <a:solidFill>
                    <a:srgbClr val="276AD4"/>
                  </a:solidFill>
                  <a:latin typeface="Montserrat Medium" charset="0"/>
                  <a:cs typeface="Montserrat Medium" charset="0"/>
                </a:endParaRPr>
              </a:p>
            </p:txBody>
          </p:sp>
          <p:grpSp>
            <p:nvGrpSpPr>
              <p:cNvPr id="94" name="组合 93"/>
              <p:cNvGrpSpPr/>
              <p:nvPr/>
            </p:nvGrpSpPr>
            <p:grpSpPr>
              <a:xfrm>
                <a:off x="10008" y="5957"/>
                <a:ext cx="2078" cy="762"/>
                <a:chOff x="42788" y="24245"/>
                <a:chExt cx="8082" cy="2962"/>
              </a:xfrm>
            </p:grpSpPr>
            <p:sp>
              <p:nvSpPr>
                <p:cNvPr id="95" name="椭圆 9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43746" y="24245"/>
                  <a:ext cx="6166" cy="2218"/>
                </a:xfrm>
                <a:prstGeom prst="ellipse">
                  <a:avLst/>
                </a:prstGeom>
                <a:noFill/>
                <a:ln w="44450">
                  <a:gradFill>
                    <a:gsLst>
                      <a:gs pos="0">
                        <a:srgbClr val="276AD4">
                          <a:alpha val="37000"/>
                        </a:srgbClr>
                      </a:gs>
                      <a:gs pos="79000">
                        <a:srgbClr val="5ACAEE">
                          <a:alpha val="0"/>
                        </a:srgbClr>
                      </a:gs>
                    </a:gsLst>
                    <a:lin ang="15480000" scaled="1"/>
                  </a:gra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6" name="椭圆 95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42788" y="24358"/>
                  <a:ext cx="8082" cy="2849"/>
                </a:xfrm>
                <a:prstGeom prst="ellipse">
                  <a:avLst/>
                </a:prstGeom>
                <a:noFill/>
                <a:ln w="19050">
                  <a:gradFill>
                    <a:gsLst>
                      <a:gs pos="0">
                        <a:srgbClr val="276AD4">
                          <a:alpha val="32000"/>
                        </a:srgbClr>
                      </a:gs>
                      <a:gs pos="84000">
                        <a:srgbClr val="FFFFFF">
                          <a:alpha val="0"/>
                        </a:srgbClr>
                      </a:gs>
                      <a:gs pos="44000">
                        <a:srgbClr val="276AD4">
                          <a:alpha val="55000"/>
                        </a:srgbClr>
                      </a:gs>
                    </a:gsLst>
                    <a:lin ang="15480000" scaled="1"/>
                  </a:gra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7" name="椭圆 96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43627" y="24273"/>
                  <a:ext cx="6404" cy="2434"/>
                </a:xfrm>
                <a:prstGeom prst="ellipse">
                  <a:avLst/>
                </a:prstGeom>
                <a:noFill/>
                <a:ln w="44450">
                  <a:gradFill>
                    <a:gsLst>
                      <a:gs pos="0">
                        <a:srgbClr val="276AD4">
                          <a:alpha val="37000"/>
                        </a:srgbClr>
                      </a:gs>
                      <a:gs pos="70000">
                        <a:srgbClr val="5ACAEE">
                          <a:alpha val="0"/>
                        </a:srgbClr>
                      </a:gs>
                    </a:gsLst>
                    <a:lin ang="15480000" scaled="1"/>
                  </a:gra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8" name="椭圆 97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43851" y="24265"/>
                  <a:ext cx="5956" cy="2148"/>
                </a:xfrm>
                <a:prstGeom prst="ellipse">
                  <a:avLst/>
                </a:prstGeom>
                <a:gradFill>
                  <a:gsLst>
                    <a:gs pos="100000">
                      <a:srgbClr val="21B3FF">
                        <a:alpha val="0"/>
                      </a:srgbClr>
                    </a:gs>
                    <a:gs pos="0">
                      <a:srgbClr val="276AD4">
                        <a:alpha val="28000"/>
                      </a:srgbClr>
                    </a:gs>
                  </a:gsLst>
                  <a:lin ang="16200000" scaled="0"/>
                </a:gradFill>
                <a:ln w="44450"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</p:grpSp>
        </p:grpSp>
        <p:grpSp>
          <p:nvGrpSpPr>
            <p:cNvPr id="44" name="组合 43"/>
            <p:cNvGrpSpPr/>
            <p:nvPr/>
          </p:nvGrpSpPr>
          <p:grpSpPr>
            <a:xfrm>
              <a:off x="11104" y="5477"/>
              <a:ext cx="702" cy="704"/>
              <a:chOff x="11000" y="5389"/>
              <a:chExt cx="702" cy="704"/>
            </a:xfrm>
          </p:grpSpPr>
          <p:sp>
            <p:nvSpPr>
              <p:cNvPr id="37" name="椭圆 36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11000" y="5389"/>
                <a:ext cx="703" cy="705"/>
              </a:xfrm>
              <a:prstGeom prst="ellipse">
                <a:avLst/>
              </a:prstGeom>
              <a:solidFill>
                <a:schemeClr val="bg1">
                  <a:alpha val="32000"/>
                </a:schemeClr>
              </a:solidFill>
              <a:ln w="15875">
                <a:solidFill>
                  <a:srgbClr val="276AD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endParaRPr lang="zh-CN" altLang="en-US" sz="4000">
                  <a:latin typeface="方正兰亭粗黑简体" panose="02000500000000000000" pitchFamily="2" charset="-122"/>
                  <a:ea typeface="方正兰亭粗黑简体" panose="02000500000000000000" pitchFamily="2" charset="-122"/>
                  <a:cs typeface="+mn-ea"/>
                  <a:sym typeface="+mn-lt"/>
                </a:endParaRPr>
              </a:p>
            </p:txBody>
          </p:sp>
          <p:pic>
            <p:nvPicPr>
              <p:cNvPr id="35" name="图片 34" descr="资源 3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230" y="5515"/>
                <a:ext cx="254" cy="424"/>
              </a:xfrm>
              <a:prstGeom prst="rect">
                <a:avLst/>
              </a:prstGeom>
            </p:spPr>
          </p:pic>
        </p:grpSp>
      </p:grpSp>
      <p:cxnSp>
        <p:nvCxnSpPr>
          <p:cNvPr id="7" name="直接连接符 130"/>
          <p:cNvCxnSpPr/>
          <p:nvPr/>
        </p:nvCxnSpPr>
        <p:spPr>
          <a:xfrm>
            <a:off x="2983390" y="4920585"/>
            <a:ext cx="2085321" cy="0"/>
          </a:xfrm>
          <a:prstGeom prst="line">
            <a:avLst/>
          </a:prstGeom>
          <a:noFill/>
          <a:ln w="12700" cap="flat" cmpd="sng" algn="ctr">
            <a:solidFill>
              <a:srgbClr val="276AD4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13" name="直接连接符 130"/>
          <p:cNvCxnSpPr/>
          <p:nvPr/>
        </p:nvCxnSpPr>
        <p:spPr>
          <a:xfrm>
            <a:off x="7316066" y="4896637"/>
            <a:ext cx="2085321" cy="0"/>
          </a:xfrm>
          <a:prstGeom prst="line">
            <a:avLst/>
          </a:prstGeom>
          <a:noFill/>
          <a:ln w="12700" cap="flat" cmpd="sng" algn="ctr">
            <a:solidFill>
              <a:srgbClr val="276AD4"/>
            </a:solidFill>
            <a:prstDash val="solid"/>
            <a:miter lim="800000"/>
            <a:tailEnd type="none"/>
          </a:ln>
          <a:effectLst/>
        </p:spPr>
      </p:cxnSp>
      <p:sp>
        <p:nvSpPr>
          <p:cNvPr id="15" name="文本框 191"/>
          <p:cNvSpPr txBox="1"/>
          <p:nvPr/>
        </p:nvSpPr>
        <p:spPr>
          <a:xfrm>
            <a:off x="863600" y="4735407"/>
            <a:ext cx="2050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effectLst/>
                <a:latin typeface="Nexa Bold" panose="02000000000000000000" pitchFamily="50" charset="0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olidFill>
                  <a:srgbClr val="276AD4"/>
                </a:solidFill>
                <a:latin typeface="Montserrat SemiBold" charset="0"/>
              </a:rPr>
              <a:t>Battery</a:t>
            </a:r>
            <a:endParaRPr lang="en-US" altLang="zh-CN" dirty="0">
              <a:solidFill>
                <a:srgbClr val="276AD4"/>
              </a:solidFill>
              <a:latin typeface="Montserrat SemiBold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922607" y="2961641"/>
            <a:ext cx="4346787" cy="3253740"/>
            <a:chOff x="4633" y="3498"/>
            <a:chExt cx="5134" cy="3843"/>
          </a:xfrm>
        </p:grpSpPr>
        <p:grpSp>
          <p:nvGrpSpPr>
            <p:cNvPr id="23" name="组合 22"/>
            <p:cNvGrpSpPr/>
            <p:nvPr/>
          </p:nvGrpSpPr>
          <p:grpSpPr>
            <a:xfrm>
              <a:off x="4633" y="5459"/>
              <a:ext cx="5134" cy="1883"/>
              <a:chOff x="42788" y="24245"/>
              <a:chExt cx="8082" cy="2962"/>
            </a:xfrm>
          </p:grpSpPr>
          <p:sp>
            <p:nvSpPr>
              <p:cNvPr id="24" name="椭圆 23"/>
              <p:cNvSpPr/>
              <p:nvPr>
                <p:custDataLst>
                  <p:tags r:id="rId21"/>
                </p:custDataLst>
              </p:nvPr>
            </p:nvSpPr>
            <p:spPr>
              <a:xfrm>
                <a:off x="43746" y="24245"/>
                <a:ext cx="6166" cy="2218"/>
              </a:xfrm>
              <a:prstGeom prst="ellipse">
                <a:avLst/>
              </a:prstGeom>
              <a:noFill/>
              <a:ln w="44450">
                <a:gradFill>
                  <a:gsLst>
                    <a:gs pos="0">
                      <a:srgbClr val="276AD4">
                        <a:alpha val="37000"/>
                      </a:srgbClr>
                    </a:gs>
                    <a:gs pos="79000">
                      <a:srgbClr val="5ACAEE">
                        <a:alpha val="0"/>
                      </a:srgbClr>
                    </a:gs>
                  </a:gsLst>
                  <a:lin ang="15480000" scaled="1"/>
                </a:gra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5" name="椭圆 24"/>
              <p:cNvSpPr/>
              <p:nvPr>
                <p:custDataLst>
                  <p:tags r:id="rId22"/>
                </p:custDataLst>
              </p:nvPr>
            </p:nvSpPr>
            <p:spPr>
              <a:xfrm>
                <a:off x="42788" y="24358"/>
                <a:ext cx="8082" cy="2849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rgbClr val="276AD4">
                        <a:alpha val="32000"/>
                      </a:srgbClr>
                    </a:gs>
                    <a:gs pos="84000">
                      <a:srgbClr val="FFFFFF">
                        <a:alpha val="0"/>
                      </a:srgbClr>
                    </a:gs>
                    <a:gs pos="44000">
                      <a:srgbClr val="276AD4">
                        <a:alpha val="55000"/>
                      </a:srgbClr>
                    </a:gs>
                  </a:gsLst>
                  <a:lin ang="15480000" scaled="1"/>
                </a:gra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0" name="椭圆 29"/>
              <p:cNvSpPr/>
              <p:nvPr>
                <p:custDataLst>
                  <p:tags r:id="rId23"/>
                </p:custDataLst>
              </p:nvPr>
            </p:nvSpPr>
            <p:spPr>
              <a:xfrm>
                <a:off x="43627" y="24273"/>
                <a:ext cx="6404" cy="2434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rgbClr val="276AD4">
                        <a:alpha val="37000"/>
                      </a:srgbClr>
                    </a:gs>
                    <a:gs pos="70000">
                      <a:srgbClr val="5ACAEE">
                        <a:alpha val="0"/>
                      </a:srgbClr>
                    </a:gs>
                  </a:gsLst>
                  <a:lin ang="15480000" scaled="1"/>
                </a:gra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1" name="椭圆 30"/>
              <p:cNvSpPr/>
              <p:nvPr>
                <p:custDataLst>
                  <p:tags r:id="rId24"/>
                </p:custDataLst>
              </p:nvPr>
            </p:nvSpPr>
            <p:spPr>
              <a:xfrm>
                <a:off x="43851" y="24265"/>
                <a:ext cx="5956" cy="2148"/>
              </a:xfrm>
              <a:prstGeom prst="ellipse">
                <a:avLst/>
              </a:prstGeom>
              <a:gradFill>
                <a:gsLst>
                  <a:gs pos="100000">
                    <a:srgbClr val="21B3FF">
                      <a:alpha val="0"/>
                    </a:srgbClr>
                  </a:gs>
                  <a:gs pos="0">
                    <a:srgbClr val="276AD4">
                      <a:alpha val="28000"/>
                    </a:srgbClr>
                  </a:gs>
                </a:gsLst>
                <a:lin ang="16200000" scaled="0"/>
              </a:gradFill>
              <a:ln w="44450"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8" t="13968" r="5278" b="10305"/>
            <a:stretch>
              <a:fillRect/>
            </a:stretch>
          </p:blipFill>
          <p:spPr>
            <a:xfrm>
              <a:off x="4780" y="3498"/>
              <a:ext cx="4841" cy="2999"/>
            </a:xfrm>
            <a:prstGeom prst="rect">
              <a:avLst/>
            </a:prstGeom>
          </p:spPr>
        </p:pic>
      </p:grpSp>
      <p:pic>
        <p:nvPicPr>
          <p:cNvPr id="4" name="图片 3" descr="b3242c5e9c8b0ec8b8f200f58b270723 (400×400)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85920" y="3473450"/>
            <a:ext cx="3810000" cy="3810000"/>
          </a:xfrm>
          <a:prstGeom prst="rect">
            <a:avLst/>
          </a:prstGeom>
          <a:effectLst>
            <a:softEdge rad="1003300"/>
          </a:effectLst>
        </p:spPr>
      </p:pic>
    </p:spTree>
    <p:custDataLst>
      <p:tags r:id="rId2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中心装饰_圆盘底座_蓝色主题"/>
          <p:cNvPicPr>
            <a:picLocks noChangeAspect="1"/>
          </p:cNvPicPr>
          <p:nvPr/>
        </p:nvPicPr>
        <p:blipFill>
          <a:blip r:embed="rId1"/>
          <a:srcRect b="25000"/>
          <a:stretch>
            <a:fillRect/>
          </a:stretch>
        </p:blipFill>
        <p:spPr>
          <a:xfrm>
            <a:off x="2595880" y="4312285"/>
            <a:ext cx="6771005" cy="2541270"/>
          </a:xfrm>
          <a:prstGeom prst="rect">
            <a:avLst/>
          </a:prstGeom>
          <a:effectLst>
            <a:softEdge rad="1130300"/>
          </a:effectLst>
        </p:spPr>
      </p:pic>
      <p:sp>
        <p:nvSpPr>
          <p:cNvPr id="4" name="文本框 3"/>
          <p:cNvSpPr txBox="1"/>
          <p:nvPr/>
        </p:nvSpPr>
        <p:spPr>
          <a:xfrm>
            <a:off x="1380491" y="502073"/>
            <a:ext cx="9460653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spc="50" dirty="0">
                <a:solidFill>
                  <a:srgbClr val="276AD4"/>
                </a:solidFill>
                <a:uFillTx/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Ultimate Safety Design</a:t>
            </a:r>
            <a:endParaRPr lang="en-US" altLang="zh-CN" sz="3600" b="1" i="1" spc="50" dirty="0">
              <a:solidFill>
                <a:srgbClr val="276AD4"/>
              </a:solidFill>
              <a:uFillTx/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12384" r="14169" b="8287"/>
          <a:stretch>
            <a:fillRect/>
          </a:stretch>
        </p:blipFill>
        <p:spPr>
          <a:xfrm>
            <a:off x="3371427" y="2584028"/>
            <a:ext cx="5290820" cy="3788833"/>
          </a:xfrm>
          <a:prstGeom prst="rect">
            <a:avLst/>
          </a:prstGeom>
        </p:spPr>
      </p:pic>
      <p:grpSp>
        <p:nvGrpSpPr>
          <p:cNvPr id="160" name="组合 159"/>
          <p:cNvGrpSpPr/>
          <p:nvPr/>
        </p:nvGrpSpPr>
        <p:grpSpPr>
          <a:xfrm>
            <a:off x="1267461" y="1428328"/>
            <a:ext cx="4261273" cy="1175174"/>
            <a:chOff x="2611" y="1687"/>
            <a:chExt cx="5033" cy="1388"/>
          </a:xfrm>
        </p:grpSpPr>
        <p:grpSp>
          <p:nvGrpSpPr>
            <p:cNvPr id="159" name="组合 158"/>
            <p:cNvGrpSpPr/>
            <p:nvPr/>
          </p:nvGrpSpPr>
          <p:grpSpPr>
            <a:xfrm>
              <a:off x="3470" y="1687"/>
              <a:ext cx="4174" cy="1388"/>
              <a:chOff x="3470" y="1687"/>
              <a:chExt cx="4174" cy="1388"/>
            </a:xfrm>
          </p:grpSpPr>
          <p:sp>
            <p:nvSpPr>
              <p:cNvPr id="72" name="矩形 71"/>
              <p:cNvSpPr/>
              <p:nvPr>
                <p:custDataLst>
                  <p:tags r:id="rId3"/>
                </p:custDataLst>
              </p:nvPr>
            </p:nvSpPr>
            <p:spPr>
              <a:xfrm>
                <a:off x="3470" y="2183"/>
                <a:ext cx="3569" cy="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335" dirty="0">
                    <a:solidFill>
                      <a:srgbClr val="767171"/>
                    </a:solidFill>
                    <a:latin typeface="Montserrat" charset="0"/>
                    <a:cs typeface="Montserrat" charset="0"/>
                    <a:sym typeface="+mn-ea"/>
                  </a:rPr>
                  <a:t>Cell and module level protection combination eliminates thermal runaway risk</a:t>
                </a:r>
                <a:endPara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  <p:sp>
            <p:nvSpPr>
              <p:cNvPr id="82" name="文本框 81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3470" y="1687"/>
                <a:ext cx="4174" cy="49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l"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5-stage Multilevel Protection</a:t>
                </a:r>
                <a:endPara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</p:grpSp>
        <p:grpSp>
          <p:nvGrpSpPr>
            <p:cNvPr id="124" name="组合 123"/>
            <p:cNvGrpSpPr/>
            <p:nvPr/>
          </p:nvGrpSpPr>
          <p:grpSpPr>
            <a:xfrm>
              <a:off x="2611" y="1882"/>
              <a:ext cx="724" cy="724"/>
              <a:chOff x="2258" y="2580"/>
              <a:chExt cx="724" cy="724"/>
            </a:xfrm>
          </p:grpSpPr>
          <p:sp>
            <p:nvSpPr>
              <p:cNvPr id="125" name="椭圆 124"/>
              <p:cNvSpPr/>
              <p:nvPr>
                <p:custDataLst>
                  <p:tags r:id="rId5"/>
                </p:custDataLst>
              </p:nvPr>
            </p:nvSpPr>
            <p:spPr>
              <a:xfrm>
                <a:off x="2258" y="2580"/>
                <a:ext cx="724" cy="724"/>
              </a:xfrm>
              <a:prstGeom prst="ellipse">
                <a:avLst/>
              </a:prstGeom>
              <a:solidFill>
                <a:srgbClr val="276AD4"/>
              </a:solidFill>
              <a:ln>
                <a:noFill/>
              </a:ln>
              <a:effectLst>
                <a:outerShdw blurRad="254000" dist="101600" dir="1800000" algn="tr" rotWithShape="0">
                  <a:srgbClr val="276AD4">
                    <a:alpha val="15000"/>
                  </a:srgb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pic>
            <p:nvPicPr>
              <p:cNvPr id="126" name="图片 12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2460" y="2767"/>
                <a:ext cx="330" cy="345"/>
              </a:xfrm>
              <a:prstGeom prst="rect">
                <a:avLst/>
              </a:prstGeom>
            </p:spPr>
          </p:pic>
        </p:grpSp>
      </p:grpSp>
      <p:grpSp>
        <p:nvGrpSpPr>
          <p:cNvPr id="161" name="组合 160"/>
          <p:cNvGrpSpPr/>
          <p:nvPr/>
        </p:nvGrpSpPr>
        <p:grpSpPr>
          <a:xfrm>
            <a:off x="6938434" y="1428327"/>
            <a:ext cx="4584700" cy="1009227"/>
            <a:chOff x="7705" y="1687"/>
            <a:chExt cx="5415" cy="1192"/>
          </a:xfrm>
        </p:grpSpPr>
        <p:sp>
          <p:nvSpPr>
            <p:cNvPr id="140" name="矩形 139"/>
            <p:cNvSpPr/>
            <p:nvPr>
              <p:custDataLst>
                <p:tags r:id="rId8"/>
              </p:custDataLst>
            </p:nvPr>
          </p:nvSpPr>
          <p:spPr>
            <a:xfrm>
              <a:off x="8564" y="2183"/>
              <a:ext cx="4173" cy="696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>
                <a:lnSpc>
                  <a:spcPct val="11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100% coverage of battery cell temperature detection proactively identifies sensor faults, reducing false alarms and downtime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141" name="文本框 140"/>
            <p:cNvSpPr txBox="1"/>
            <p:nvPr>
              <p:custDataLst>
                <p:tags r:id="rId9"/>
              </p:custDataLst>
            </p:nvPr>
          </p:nvSpPr>
          <p:spPr>
            <a:xfrm>
              <a:off x="8564" y="1687"/>
              <a:ext cx="4556" cy="49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algn="l">
                <a:lnSpc>
                  <a:spcPct val="15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Redundancy sensor architecture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endParaRPr>
            </a:p>
          </p:txBody>
        </p:sp>
        <p:sp>
          <p:nvSpPr>
            <p:cNvPr id="144" name="椭圆 143"/>
            <p:cNvSpPr/>
            <p:nvPr>
              <p:custDataLst>
                <p:tags r:id="rId10"/>
              </p:custDataLst>
            </p:nvPr>
          </p:nvSpPr>
          <p:spPr>
            <a:xfrm>
              <a:off x="7705" y="1882"/>
              <a:ext cx="724" cy="724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>
              <a:outerShdw blurRad="254000" dist="101600" dir="1800000" algn="tr" rotWithShape="0">
                <a:srgbClr val="276AD4">
                  <a:alpha val="15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pic>
          <p:nvPicPr>
            <p:cNvPr id="146" name="图片 14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7912" y="2069"/>
              <a:ext cx="332" cy="34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646007" y="2767754"/>
            <a:ext cx="4739640" cy="2863427"/>
            <a:chOff x="763" y="3269"/>
            <a:chExt cx="5598" cy="3382"/>
          </a:xfrm>
        </p:grpSpPr>
        <p:grpSp>
          <p:nvGrpSpPr>
            <p:cNvPr id="155" name="组合 154"/>
            <p:cNvGrpSpPr/>
            <p:nvPr/>
          </p:nvGrpSpPr>
          <p:grpSpPr>
            <a:xfrm>
              <a:off x="763" y="3674"/>
              <a:ext cx="5598" cy="2977"/>
              <a:chOff x="763" y="3953"/>
              <a:chExt cx="5598" cy="2977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763" y="3953"/>
                <a:ext cx="5598" cy="1673"/>
                <a:chOff x="-1571" y="3168"/>
                <a:chExt cx="5598" cy="1673"/>
              </a:xfrm>
            </p:grpSpPr>
            <p:cxnSp>
              <p:nvCxnSpPr>
                <p:cNvPr id="77" name="PA-直接连接符 6"/>
                <p:cNvCxnSpPr>
                  <a:endCxn id="80" idx="1"/>
                </p:cNvCxnSpPr>
                <p:nvPr>
                  <p:custDataLst>
                    <p:tags r:id="rId13"/>
                  </p:custDataLst>
                </p:nvPr>
              </p:nvCxnSpPr>
              <p:spPr>
                <a:xfrm>
                  <a:off x="2626" y="3168"/>
                  <a:ext cx="1226" cy="1498"/>
                </a:xfrm>
                <a:prstGeom prst="line">
                  <a:avLst/>
                </a:prstGeom>
                <a:ln w="12700" cap="rnd" cmpd="sng">
                  <a:solidFill>
                    <a:srgbClr val="276AD4"/>
                  </a:solidFill>
                  <a:prstDash val="solid"/>
                  <a:round/>
                  <a:headEnd type="none"/>
                </a:ln>
                <a:effectLst/>
                <a:scene3d>
                  <a:camera prst="orthographicFront"/>
                  <a:lightRig rig="threePt" dir="t"/>
                </a:scene3d>
                <a:sp3d extrusionH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8" name="组合 77"/>
                <p:cNvGrpSpPr/>
                <p:nvPr/>
              </p:nvGrpSpPr>
              <p:grpSpPr>
                <a:xfrm>
                  <a:off x="3781" y="4595"/>
                  <a:ext cx="246" cy="246"/>
                  <a:chOff x="3884" y="5141"/>
                  <a:chExt cx="314" cy="314"/>
                </a:xfrm>
              </p:grpSpPr>
              <p:sp>
                <p:nvSpPr>
                  <p:cNvPr id="79" name="椭圆 78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3884" y="5141"/>
                    <a:ext cx="314" cy="314"/>
                  </a:xfrm>
                  <a:prstGeom prst="ellipse">
                    <a:avLst/>
                  </a:prstGeom>
                  <a:solidFill>
                    <a:srgbClr val="276AD4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0" name="椭圆 79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3947" y="5204"/>
                    <a:ext cx="188" cy="188"/>
                  </a:xfrm>
                  <a:prstGeom prst="ellipse">
                    <a:avLst/>
                  </a:prstGeom>
                  <a:solidFill>
                    <a:srgbClr val="276AD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81" name="PA-直接连接符 6"/>
                <p:cNvCxnSpPr/>
                <p:nvPr>
                  <p:custDataLst>
                    <p:tags r:id="rId16"/>
                  </p:custDataLst>
                </p:nvPr>
              </p:nvCxnSpPr>
              <p:spPr>
                <a:xfrm>
                  <a:off x="-1571" y="3168"/>
                  <a:ext cx="4187" cy="0"/>
                </a:xfrm>
                <a:prstGeom prst="line">
                  <a:avLst/>
                </a:prstGeom>
                <a:ln w="12700" cap="rnd" cmpd="sng">
                  <a:gradFill>
                    <a:gsLst>
                      <a:gs pos="100000">
                        <a:srgbClr val="CFE8F9">
                          <a:alpha val="0"/>
                        </a:srgbClr>
                      </a:gs>
                      <a:gs pos="0">
                        <a:srgbClr val="276AD4">
                          <a:alpha val="100000"/>
                        </a:srgbClr>
                      </a:gs>
                    </a:gsLst>
                    <a:lin ang="10980000" scaled="1"/>
                  </a:gradFill>
                  <a:prstDash val="solid"/>
                  <a:round/>
                  <a:headEnd type="none"/>
                </a:ln>
                <a:effectLst/>
                <a:scene3d>
                  <a:camera prst="orthographicFront"/>
                  <a:lightRig rig="threePt" dir="t"/>
                </a:scene3d>
                <a:sp3d extrusionH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>
                <a:off x="1394" y="5441"/>
                <a:ext cx="4575" cy="390"/>
                <a:chOff x="-1375" y="3168"/>
                <a:chExt cx="4575" cy="390"/>
              </a:xfrm>
            </p:grpSpPr>
            <p:cxnSp>
              <p:nvCxnSpPr>
                <p:cNvPr id="13" name="PA-直接连接符 6"/>
                <p:cNvCxnSpPr>
                  <a:endCxn id="16" idx="1"/>
                </p:cNvCxnSpPr>
                <p:nvPr>
                  <p:custDataLst>
                    <p:tags r:id="rId17"/>
                  </p:custDataLst>
                </p:nvPr>
              </p:nvCxnSpPr>
              <p:spPr>
                <a:xfrm>
                  <a:off x="2634" y="3169"/>
                  <a:ext cx="391" cy="214"/>
                </a:xfrm>
                <a:prstGeom prst="line">
                  <a:avLst/>
                </a:prstGeom>
                <a:ln w="12700" cap="rnd" cmpd="sng">
                  <a:solidFill>
                    <a:srgbClr val="276AD4"/>
                  </a:solidFill>
                  <a:prstDash val="solid"/>
                  <a:round/>
                  <a:headEnd type="none"/>
                </a:ln>
                <a:effectLst/>
                <a:scene3d>
                  <a:camera prst="orthographicFront"/>
                  <a:lightRig rig="threePt" dir="t"/>
                </a:scene3d>
                <a:sp3d extrusionH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组合 13"/>
                <p:cNvGrpSpPr/>
                <p:nvPr/>
              </p:nvGrpSpPr>
              <p:grpSpPr>
                <a:xfrm>
                  <a:off x="2954" y="3312"/>
                  <a:ext cx="246" cy="246"/>
                  <a:chOff x="2828" y="3504"/>
                  <a:chExt cx="314" cy="314"/>
                </a:xfrm>
              </p:grpSpPr>
              <p:sp>
                <p:nvSpPr>
                  <p:cNvPr id="15" name="椭圆 14"/>
                  <p:cNvSpPr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2828" y="3504"/>
                    <a:ext cx="314" cy="314"/>
                  </a:xfrm>
                  <a:prstGeom prst="ellipse">
                    <a:avLst/>
                  </a:prstGeom>
                  <a:solidFill>
                    <a:srgbClr val="276AD4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椭圆 15"/>
                  <p:cNvSpPr/>
                  <p:nvPr>
                    <p:custDataLst>
                      <p:tags r:id="rId19"/>
                    </p:custDataLst>
                  </p:nvPr>
                </p:nvSpPr>
                <p:spPr>
                  <a:xfrm>
                    <a:off x="2891" y="3567"/>
                    <a:ext cx="188" cy="188"/>
                  </a:xfrm>
                  <a:prstGeom prst="ellipse">
                    <a:avLst/>
                  </a:prstGeom>
                  <a:solidFill>
                    <a:srgbClr val="276AD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17" name="PA-直接连接符 6"/>
                <p:cNvCxnSpPr/>
                <p:nvPr>
                  <p:custDataLst>
                    <p:tags r:id="rId20"/>
                  </p:custDataLst>
                </p:nvPr>
              </p:nvCxnSpPr>
              <p:spPr>
                <a:xfrm>
                  <a:off x="-1375" y="3168"/>
                  <a:ext cx="3991" cy="0"/>
                </a:xfrm>
                <a:prstGeom prst="line">
                  <a:avLst/>
                </a:prstGeom>
                <a:ln w="12700" cap="rnd" cmpd="sng">
                  <a:gradFill>
                    <a:gsLst>
                      <a:gs pos="100000">
                        <a:srgbClr val="CFE8F9">
                          <a:alpha val="0"/>
                        </a:srgbClr>
                      </a:gs>
                      <a:gs pos="0">
                        <a:srgbClr val="276AD4">
                          <a:alpha val="100000"/>
                        </a:srgbClr>
                      </a:gs>
                    </a:gsLst>
                    <a:lin ang="10980000" scaled="1"/>
                  </a:gradFill>
                  <a:prstDash val="solid"/>
                  <a:round/>
                  <a:headEnd type="none"/>
                </a:ln>
                <a:effectLst/>
                <a:scene3d>
                  <a:camera prst="orthographicFront"/>
                  <a:lightRig rig="threePt" dir="t"/>
                </a:scene3d>
                <a:sp3d extrusionH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7"/>
              <p:cNvGrpSpPr/>
              <p:nvPr/>
            </p:nvGrpSpPr>
            <p:grpSpPr>
              <a:xfrm flipV="1">
                <a:off x="1497" y="6429"/>
                <a:ext cx="4619" cy="501"/>
                <a:chOff x="-1034" y="3168"/>
                <a:chExt cx="4619" cy="501"/>
              </a:xfrm>
            </p:grpSpPr>
            <p:cxnSp>
              <p:nvCxnSpPr>
                <p:cNvPr id="29" name="PA-直接连接符 6"/>
                <p:cNvCxnSpPr>
                  <a:endCxn id="38" idx="2"/>
                </p:cNvCxnSpPr>
                <p:nvPr>
                  <p:custDataLst>
                    <p:tags r:id="rId21"/>
                  </p:custDataLst>
                </p:nvPr>
              </p:nvCxnSpPr>
              <p:spPr>
                <a:xfrm>
                  <a:off x="2624" y="3177"/>
                  <a:ext cx="764" cy="369"/>
                </a:xfrm>
                <a:prstGeom prst="line">
                  <a:avLst/>
                </a:prstGeom>
                <a:ln w="12700" cap="rnd" cmpd="sng">
                  <a:solidFill>
                    <a:srgbClr val="276AD4"/>
                  </a:solidFill>
                  <a:prstDash val="solid"/>
                  <a:round/>
                  <a:headEnd type="none"/>
                </a:ln>
                <a:effectLst/>
                <a:scene3d>
                  <a:camera prst="orthographicFront"/>
                  <a:lightRig rig="threePt" dir="t"/>
                </a:scene3d>
                <a:sp3d extrusionH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" name="组合 35"/>
                <p:cNvGrpSpPr/>
                <p:nvPr/>
              </p:nvGrpSpPr>
              <p:grpSpPr>
                <a:xfrm>
                  <a:off x="3339" y="3423"/>
                  <a:ext cx="246" cy="246"/>
                  <a:chOff x="3319" y="3646"/>
                  <a:chExt cx="314" cy="314"/>
                </a:xfrm>
              </p:grpSpPr>
              <p:sp>
                <p:nvSpPr>
                  <p:cNvPr id="37" name="椭圆 36"/>
                  <p:cNvSpPr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3319" y="3646"/>
                    <a:ext cx="314" cy="314"/>
                  </a:xfrm>
                  <a:prstGeom prst="ellipse">
                    <a:avLst/>
                  </a:prstGeom>
                  <a:solidFill>
                    <a:srgbClr val="276AD4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8" name="椭圆 37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3382" y="3709"/>
                    <a:ext cx="188" cy="188"/>
                  </a:xfrm>
                  <a:prstGeom prst="ellipse">
                    <a:avLst/>
                  </a:prstGeom>
                  <a:solidFill>
                    <a:srgbClr val="276AD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40" name="PA-直接连接符 6"/>
                <p:cNvCxnSpPr/>
                <p:nvPr>
                  <p:custDataLst>
                    <p:tags r:id="rId24"/>
                  </p:custDataLst>
                </p:nvPr>
              </p:nvCxnSpPr>
              <p:spPr>
                <a:xfrm flipV="1">
                  <a:off x="-1034" y="3168"/>
                  <a:ext cx="3650" cy="0"/>
                </a:xfrm>
                <a:prstGeom prst="line">
                  <a:avLst/>
                </a:prstGeom>
                <a:ln w="12700" cap="rnd" cmpd="sng">
                  <a:gradFill>
                    <a:gsLst>
                      <a:gs pos="100000">
                        <a:srgbClr val="CFE8F9">
                          <a:alpha val="0"/>
                        </a:srgbClr>
                      </a:gs>
                      <a:gs pos="0">
                        <a:srgbClr val="276AD4">
                          <a:alpha val="100000"/>
                        </a:srgbClr>
                      </a:gs>
                    </a:gsLst>
                    <a:lin ang="10980000" scaled="1"/>
                  </a:gradFill>
                  <a:prstDash val="solid"/>
                  <a:round/>
                  <a:headEnd type="none"/>
                </a:ln>
                <a:effectLst/>
                <a:scene3d>
                  <a:camera prst="orthographicFront"/>
                  <a:lightRig rig="threePt" dir="t"/>
                </a:scene3d>
                <a:sp3d extrusionH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7" name="组合 156"/>
            <p:cNvGrpSpPr/>
            <p:nvPr/>
          </p:nvGrpSpPr>
          <p:grpSpPr>
            <a:xfrm>
              <a:off x="1275" y="3269"/>
              <a:ext cx="4745" cy="3302"/>
              <a:chOff x="903" y="3269"/>
              <a:chExt cx="4745" cy="3302"/>
            </a:xfrm>
          </p:grpSpPr>
          <p:sp>
            <p:nvSpPr>
              <p:cNvPr id="54" name="文本框 53"/>
              <p:cNvSpPr txBox="1"/>
              <p:nvPr/>
            </p:nvSpPr>
            <p:spPr>
              <a:xfrm>
                <a:off x="903" y="3269"/>
                <a:ext cx="3937" cy="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00000"/>
                  </a:lnSpc>
                  <a:defRPr/>
                </a:pPr>
                <a:r>
                  <a:rPr lang="en-US" altLang="zh-CN" sz="1600" dirty="0" err="1">
                    <a:solidFill>
                      <a:srgbClr val="767171"/>
                    </a:solidFill>
                    <a:latin typeface="Montserrat Medium" charset="0"/>
                    <a:cs typeface="Montserrat Medium" charset="0"/>
                    <a:sym typeface="+mn-ea"/>
                  </a:rPr>
                  <a:t>HiRes</a:t>
                </a:r>
                <a:r>
                  <a:rPr lang="en-US" altLang="zh-CN" sz="1600" dirty="0">
                    <a:solidFill>
                      <a:srgbClr val="767171"/>
                    </a:solidFill>
                    <a:latin typeface="Montserrat Medium" charset="0"/>
                    <a:cs typeface="Montserrat Medium" charset="0"/>
                    <a:sym typeface="+mn-ea"/>
                  </a:rPr>
                  <a:t>-Temperature Sensors</a:t>
                </a:r>
                <a:endParaRPr lang="en-US" altLang="zh-CN" sz="1600" dirty="0">
                  <a:solidFill>
                    <a:srgbClr val="767171"/>
                  </a:solidFill>
                  <a:latin typeface="Montserrat Medium" charset="0"/>
                  <a:cs typeface="Montserrat Medium" charset="0"/>
                  <a:sym typeface="+mn-ea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903" y="4662"/>
                <a:ext cx="4745" cy="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00000"/>
                  </a:lnSpc>
                  <a:defRPr/>
                </a:pPr>
                <a:r>
                  <a:rPr lang="en-US" altLang="zh-CN" sz="1600" dirty="0">
                    <a:solidFill>
                      <a:srgbClr val="767171"/>
                    </a:solidFill>
                    <a:latin typeface="Montserrat Medium" charset="0"/>
                    <a:cs typeface="Montserrat Medium" charset="0"/>
                    <a:sym typeface="+mn-ea"/>
                  </a:rPr>
                  <a:t>High-Performance Insulation Pads</a:t>
                </a:r>
                <a:endParaRPr lang="en-US" altLang="zh-CN" sz="1600" dirty="0">
                  <a:solidFill>
                    <a:srgbClr val="767171"/>
                  </a:solidFill>
                  <a:latin typeface="Montserrat Medium" charset="0"/>
                  <a:cs typeface="Montserrat Medium" charset="0"/>
                  <a:sym typeface="+mn-ea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946" y="6171"/>
                <a:ext cx="3560" cy="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00000"/>
                  </a:lnSpc>
                  <a:defRPr/>
                </a:pPr>
                <a:r>
                  <a:rPr lang="en-US" altLang="zh-CN" sz="1600" dirty="0">
                    <a:solidFill>
                      <a:srgbClr val="767171"/>
                    </a:solidFill>
                    <a:latin typeface="Montserrat Medium" charset="0"/>
                    <a:cs typeface="Montserrat Medium" charset="0"/>
                    <a:sym typeface="+mn-ea"/>
                  </a:rPr>
                  <a:t>M16 over-pressure valves </a:t>
                </a:r>
                <a:endParaRPr lang="en-US" altLang="zh-CN" sz="1600" dirty="0">
                  <a:solidFill>
                    <a:srgbClr val="767171"/>
                  </a:solidFill>
                  <a:latin typeface="Montserrat Medium" charset="0"/>
                  <a:cs typeface="Montserrat Medium" charset="0"/>
                  <a:sym typeface="+mn-ea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5872481" y="2906607"/>
            <a:ext cx="5763260" cy="2658533"/>
            <a:chOff x="6936" y="3433"/>
            <a:chExt cx="6807" cy="3140"/>
          </a:xfrm>
        </p:grpSpPr>
        <p:grpSp>
          <p:nvGrpSpPr>
            <p:cNvPr id="156" name="组合 155"/>
            <p:cNvGrpSpPr/>
            <p:nvPr/>
          </p:nvGrpSpPr>
          <p:grpSpPr>
            <a:xfrm>
              <a:off x="6936" y="3850"/>
              <a:ext cx="6567" cy="2695"/>
              <a:chOff x="6670" y="3953"/>
              <a:chExt cx="6567" cy="2695"/>
            </a:xfrm>
          </p:grpSpPr>
          <p:grpSp>
            <p:nvGrpSpPr>
              <p:cNvPr id="88" name="组合 87"/>
              <p:cNvGrpSpPr/>
              <p:nvPr/>
            </p:nvGrpSpPr>
            <p:grpSpPr>
              <a:xfrm flipH="1">
                <a:off x="6670" y="4956"/>
                <a:ext cx="4045" cy="246"/>
                <a:chOff x="-117" y="3378"/>
                <a:chExt cx="4045" cy="246"/>
              </a:xfrm>
            </p:grpSpPr>
            <p:cxnSp>
              <p:nvCxnSpPr>
                <p:cNvPr id="93" name="PA-直接连接符 6"/>
                <p:cNvCxnSpPr>
                  <a:endCxn id="91" idx="2"/>
                </p:cNvCxnSpPr>
                <p:nvPr>
                  <p:custDataLst>
                    <p:tags r:id="rId25"/>
                  </p:custDataLst>
                </p:nvPr>
              </p:nvCxnSpPr>
              <p:spPr>
                <a:xfrm>
                  <a:off x="-117" y="3499"/>
                  <a:ext cx="3799" cy="2"/>
                </a:xfrm>
                <a:prstGeom prst="line">
                  <a:avLst/>
                </a:prstGeom>
                <a:ln w="12700" cap="rnd" cmpd="sng">
                  <a:solidFill>
                    <a:srgbClr val="276AD4"/>
                  </a:solidFill>
                  <a:prstDash val="solid"/>
                  <a:round/>
                  <a:headEnd type="none"/>
                </a:ln>
                <a:effectLst/>
                <a:scene3d>
                  <a:camera prst="orthographicFront"/>
                  <a:lightRig rig="threePt" dir="t"/>
                </a:scene3d>
                <a:sp3d extrusionH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0" name="组合 89"/>
                <p:cNvGrpSpPr/>
                <p:nvPr/>
              </p:nvGrpSpPr>
              <p:grpSpPr>
                <a:xfrm>
                  <a:off x="3682" y="3378"/>
                  <a:ext cx="246" cy="246"/>
                  <a:chOff x="3756" y="3588"/>
                  <a:chExt cx="314" cy="314"/>
                </a:xfrm>
              </p:grpSpPr>
              <p:sp>
                <p:nvSpPr>
                  <p:cNvPr id="91" name="椭圆 90"/>
                  <p:cNvSpPr/>
                  <p:nvPr>
                    <p:custDataLst>
                      <p:tags r:id="rId26"/>
                    </p:custDataLst>
                  </p:nvPr>
                </p:nvSpPr>
                <p:spPr>
                  <a:xfrm>
                    <a:off x="3756" y="3588"/>
                    <a:ext cx="314" cy="314"/>
                  </a:xfrm>
                  <a:prstGeom prst="ellipse">
                    <a:avLst/>
                  </a:prstGeom>
                  <a:solidFill>
                    <a:srgbClr val="276AD4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2" name="椭圆 91"/>
                  <p:cNvSpPr/>
                  <p:nvPr>
                    <p:custDataLst>
                      <p:tags r:id="rId27"/>
                    </p:custDataLst>
                  </p:nvPr>
                </p:nvSpPr>
                <p:spPr>
                  <a:xfrm>
                    <a:off x="3819" y="3656"/>
                    <a:ext cx="188" cy="188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41" name="组合 40"/>
              <p:cNvGrpSpPr/>
              <p:nvPr/>
            </p:nvGrpSpPr>
            <p:grpSpPr>
              <a:xfrm flipH="1">
                <a:off x="6888" y="3953"/>
                <a:ext cx="6349" cy="893"/>
                <a:chOff x="-2039" y="3168"/>
                <a:chExt cx="6349" cy="893"/>
              </a:xfrm>
            </p:grpSpPr>
            <p:cxnSp>
              <p:nvCxnSpPr>
                <p:cNvPr id="42" name="PA-直接连接符 6"/>
                <p:cNvCxnSpPr>
                  <a:endCxn id="45" idx="1"/>
                </p:cNvCxnSpPr>
                <p:nvPr>
                  <p:custDataLst>
                    <p:tags r:id="rId28"/>
                  </p:custDataLst>
                </p:nvPr>
              </p:nvCxnSpPr>
              <p:spPr>
                <a:xfrm>
                  <a:off x="2824" y="3168"/>
                  <a:ext cx="1311" cy="719"/>
                </a:xfrm>
                <a:prstGeom prst="line">
                  <a:avLst/>
                </a:prstGeom>
                <a:ln w="12700" cap="rnd" cmpd="sng">
                  <a:solidFill>
                    <a:srgbClr val="276AD4"/>
                  </a:solidFill>
                  <a:prstDash val="solid"/>
                  <a:round/>
                  <a:headEnd type="none"/>
                </a:ln>
                <a:effectLst/>
                <a:scene3d>
                  <a:camera prst="orthographicFront"/>
                  <a:lightRig rig="threePt" dir="t"/>
                </a:scene3d>
                <a:sp3d extrusionH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3" name="组合 42"/>
                <p:cNvGrpSpPr/>
                <p:nvPr/>
              </p:nvGrpSpPr>
              <p:grpSpPr>
                <a:xfrm>
                  <a:off x="4064" y="3815"/>
                  <a:ext cx="246" cy="246"/>
                  <a:chOff x="4245" y="4147"/>
                  <a:chExt cx="314" cy="314"/>
                </a:xfrm>
              </p:grpSpPr>
              <p:sp>
                <p:nvSpPr>
                  <p:cNvPr id="44" name="椭圆 43"/>
                  <p:cNvSpPr/>
                  <p:nvPr>
                    <p:custDataLst>
                      <p:tags r:id="rId29"/>
                    </p:custDataLst>
                  </p:nvPr>
                </p:nvSpPr>
                <p:spPr>
                  <a:xfrm>
                    <a:off x="4245" y="4147"/>
                    <a:ext cx="314" cy="314"/>
                  </a:xfrm>
                  <a:prstGeom prst="ellipse">
                    <a:avLst/>
                  </a:prstGeom>
                  <a:solidFill>
                    <a:srgbClr val="276AD4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5" name="椭圆 44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4308" y="4211"/>
                    <a:ext cx="188" cy="188"/>
                  </a:xfrm>
                  <a:prstGeom prst="ellipse">
                    <a:avLst/>
                  </a:prstGeom>
                  <a:solidFill>
                    <a:srgbClr val="276AD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46" name="PA-直接连接符 6"/>
                <p:cNvCxnSpPr/>
                <p:nvPr>
                  <p:custDataLst>
                    <p:tags r:id="rId31"/>
                  </p:custDataLst>
                </p:nvPr>
              </p:nvCxnSpPr>
              <p:spPr>
                <a:xfrm>
                  <a:off x="-2039" y="3168"/>
                  <a:ext cx="4863" cy="0"/>
                </a:xfrm>
                <a:prstGeom prst="line">
                  <a:avLst/>
                </a:prstGeom>
                <a:ln w="12700" cap="rnd" cmpd="sng">
                  <a:gradFill>
                    <a:gsLst>
                      <a:gs pos="100000">
                        <a:srgbClr val="CFE8F9">
                          <a:alpha val="0"/>
                        </a:srgbClr>
                      </a:gs>
                      <a:gs pos="0">
                        <a:srgbClr val="276AD4">
                          <a:alpha val="100000"/>
                        </a:srgbClr>
                      </a:gs>
                    </a:gsLst>
                    <a:lin ang="10980000" scaled="1"/>
                  </a:gradFill>
                  <a:prstDash val="solid"/>
                  <a:round/>
                  <a:headEnd type="none"/>
                </a:ln>
                <a:effectLst/>
                <a:scene3d>
                  <a:camera prst="orthographicFront"/>
                  <a:lightRig rig="threePt" dir="t"/>
                </a:scene3d>
                <a:sp3d extrusionH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组合 52"/>
              <p:cNvGrpSpPr/>
              <p:nvPr/>
            </p:nvGrpSpPr>
            <p:grpSpPr>
              <a:xfrm flipH="1" flipV="1">
                <a:off x="7083" y="5606"/>
                <a:ext cx="6154" cy="1042"/>
                <a:chOff x="-2954" y="2516"/>
                <a:chExt cx="6154" cy="1042"/>
              </a:xfrm>
            </p:grpSpPr>
            <p:cxnSp>
              <p:nvCxnSpPr>
                <p:cNvPr id="55" name="PA-直接连接符 6"/>
                <p:cNvCxnSpPr>
                  <a:endCxn id="59" idx="1"/>
                </p:cNvCxnSpPr>
                <p:nvPr>
                  <p:custDataLst>
                    <p:tags r:id="rId32"/>
                  </p:custDataLst>
                </p:nvPr>
              </p:nvCxnSpPr>
              <p:spPr>
                <a:xfrm>
                  <a:off x="1040" y="2516"/>
                  <a:ext cx="1985" cy="867"/>
                </a:xfrm>
                <a:prstGeom prst="line">
                  <a:avLst/>
                </a:prstGeom>
                <a:ln w="12700" cap="rnd" cmpd="sng">
                  <a:solidFill>
                    <a:srgbClr val="276AD4"/>
                  </a:solidFill>
                  <a:prstDash val="solid"/>
                  <a:round/>
                  <a:headEnd type="none"/>
                </a:ln>
                <a:effectLst/>
                <a:scene3d>
                  <a:camera prst="orthographicFront"/>
                  <a:lightRig rig="threePt" dir="t"/>
                </a:scene3d>
                <a:sp3d extrusionH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6" name="组合 55"/>
                <p:cNvGrpSpPr/>
                <p:nvPr/>
              </p:nvGrpSpPr>
              <p:grpSpPr>
                <a:xfrm>
                  <a:off x="2954" y="3312"/>
                  <a:ext cx="246" cy="246"/>
                  <a:chOff x="2828" y="3504"/>
                  <a:chExt cx="314" cy="314"/>
                </a:xfrm>
              </p:grpSpPr>
              <p:sp>
                <p:nvSpPr>
                  <p:cNvPr id="58" name="椭圆 57"/>
                  <p:cNvSpPr/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2828" y="3504"/>
                    <a:ext cx="314" cy="314"/>
                  </a:xfrm>
                  <a:prstGeom prst="ellipse">
                    <a:avLst/>
                  </a:prstGeom>
                  <a:solidFill>
                    <a:srgbClr val="276AD4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9" name="椭圆 58"/>
                  <p:cNvSpPr/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2891" y="3567"/>
                    <a:ext cx="188" cy="188"/>
                  </a:xfrm>
                  <a:prstGeom prst="ellipse">
                    <a:avLst/>
                  </a:prstGeom>
                  <a:solidFill>
                    <a:srgbClr val="276AD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60" name="PA-直接连接符 6"/>
                <p:cNvCxnSpPr/>
                <p:nvPr>
                  <p:custDataLst>
                    <p:tags r:id="rId35"/>
                  </p:custDataLst>
                </p:nvPr>
              </p:nvCxnSpPr>
              <p:spPr>
                <a:xfrm flipV="1">
                  <a:off x="-2954" y="2516"/>
                  <a:ext cx="3994" cy="0"/>
                </a:xfrm>
                <a:prstGeom prst="line">
                  <a:avLst/>
                </a:prstGeom>
                <a:ln w="12700" cap="rnd" cmpd="sng">
                  <a:gradFill>
                    <a:gsLst>
                      <a:gs pos="100000">
                        <a:srgbClr val="CFE8F9">
                          <a:alpha val="0"/>
                        </a:srgbClr>
                      </a:gs>
                      <a:gs pos="0">
                        <a:srgbClr val="276AD4">
                          <a:alpha val="100000"/>
                        </a:srgbClr>
                      </a:gs>
                    </a:gsLst>
                    <a:lin ang="10980000" scaled="1"/>
                  </a:gradFill>
                  <a:prstDash val="solid"/>
                  <a:round/>
                  <a:headEnd type="none"/>
                </a:ln>
                <a:effectLst/>
                <a:scene3d>
                  <a:camera prst="orthographicFront"/>
                  <a:lightRig rig="threePt" dir="t"/>
                </a:scene3d>
                <a:sp3d extrusionH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8" name="组合 157"/>
            <p:cNvGrpSpPr/>
            <p:nvPr/>
          </p:nvGrpSpPr>
          <p:grpSpPr>
            <a:xfrm>
              <a:off x="11063" y="3433"/>
              <a:ext cx="2680" cy="3140"/>
              <a:chOff x="11280" y="3607"/>
              <a:chExt cx="2680" cy="3140"/>
            </a:xfrm>
          </p:grpSpPr>
          <p:sp>
            <p:nvSpPr>
              <p:cNvPr id="68" name="文本框 67"/>
              <p:cNvSpPr txBox="1"/>
              <p:nvPr/>
            </p:nvSpPr>
            <p:spPr>
              <a:xfrm>
                <a:off x="11280" y="3607"/>
                <a:ext cx="2360" cy="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00000"/>
                  </a:lnSpc>
                  <a:defRPr/>
                </a:pPr>
                <a:r>
                  <a:rPr lang="en-US" altLang="zh-CN" sz="1600" dirty="0">
                    <a:solidFill>
                      <a:srgbClr val="767171"/>
                    </a:solidFill>
                    <a:latin typeface="Montserrat Medium" charset="0"/>
                    <a:cs typeface="Montserrat Medium" charset="0"/>
                    <a:sym typeface="+mn-ea"/>
                  </a:rPr>
                  <a:t>Aerogel Pads</a:t>
                </a:r>
                <a:endParaRPr lang="en-US" altLang="zh-CN" sz="1600" dirty="0">
                  <a:solidFill>
                    <a:srgbClr val="767171"/>
                  </a:solidFill>
                  <a:latin typeface="Montserrat Medium" charset="0"/>
                  <a:cs typeface="Montserrat Medium" charset="0"/>
                  <a:sym typeface="+mn-ea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1280" y="4810"/>
                <a:ext cx="2440" cy="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00000"/>
                  </a:lnSpc>
                  <a:defRPr/>
                </a:pPr>
                <a:r>
                  <a:rPr lang="en-US" altLang="zh-CN" sz="1600" dirty="0">
                    <a:solidFill>
                      <a:srgbClr val="767171"/>
                    </a:solidFill>
                    <a:latin typeface="Montserrat Medium" charset="0"/>
                    <a:cs typeface="Montserrat Medium" charset="0"/>
                    <a:sym typeface="+mn-ea"/>
                  </a:rPr>
                  <a:t>LiFePO</a:t>
                </a:r>
                <a:r>
                  <a:rPr lang="en-US" altLang="zh-CN" sz="1600" baseline="-25000" dirty="0">
                    <a:solidFill>
                      <a:srgbClr val="767171"/>
                    </a:solidFill>
                    <a:latin typeface="Montserrat Medium" charset="0"/>
                    <a:cs typeface="Montserrat Medium" charset="0"/>
                    <a:sym typeface="+mn-ea"/>
                  </a:rPr>
                  <a:t>4 </a:t>
                </a:r>
                <a:r>
                  <a:rPr lang="en-US" altLang="zh-CN" sz="1600" dirty="0">
                    <a:solidFill>
                      <a:srgbClr val="767171"/>
                    </a:solidFill>
                    <a:latin typeface="Montserrat Medium" charset="0"/>
                    <a:cs typeface="Montserrat Medium" charset="0"/>
                    <a:sym typeface="+mn-ea"/>
                  </a:rPr>
                  <a:t>Cells</a:t>
                </a:r>
                <a:endParaRPr lang="en-US" altLang="zh-CN" sz="1600" dirty="0">
                  <a:solidFill>
                    <a:srgbClr val="767171"/>
                  </a:solidFill>
                  <a:latin typeface="Montserrat Medium" charset="0"/>
                  <a:cs typeface="Montserrat Medium" charset="0"/>
                  <a:sym typeface="+mn-ea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1280" y="6056"/>
                <a:ext cx="2680" cy="6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00000"/>
                  </a:lnSpc>
                  <a:defRPr/>
                </a:pPr>
                <a:r>
                  <a:rPr lang="en-US" altLang="zh-CN" sz="1600" dirty="0">
                    <a:solidFill>
                      <a:srgbClr val="767171"/>
                    </a:solidFill>
                    <a:latin typeface="Montserrat Medium" charset="0"/>
                    <a:cs typeface="Montserrat Medium" charset="0"/>
                    <a:sym typeface="+mn-ea"/>
                  </a:rPr>
                  <a:t>Expansion Force Enhancement</a:t>
                </a:r>
                <a:endParaRPr lang="en-US" altLang="zh-CN" sz="1600" dirty="0">
                  <a:solidFill>
                    <a:srgbClr val="767171"/>
                  </a:solidFill>
                  <a:latin typeface="Montserrat Medium" charset="0"/>
                  <a:cs typeface="Montserrat Medium" charset="0"/>
                  <a:sym typeface="+mn-ea"/>
                </a:endParaRPr>
              </a:p>
            </p:txBody>
          </p:sp>
        </p:grpSp>
      </p:grpSp>
    </p:spTree>
    <p:custDataLst>
      <p:tags r:id="rId3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E:/赵庆岩-工作/2024/6月/三相PowerAll新品发布PPT/配图/1113.jpg1113"/>
          <p:cNvPicPr>
            <a:picLocks noChangeAspect="1"/>
          </p:cNvPicPr>
          <p:nvPr/>
        </p:nvPicPr>
        <p:blipFill>
          <a:blip r:embed="rId1"/>
          <a:srcRect t="46000"/>
          <a:stretch>
            <a:fillRect/>
          </a:stretch>
        </p:blipFill>
        <p:spPr>
          <a:xfrm>
            <a:off x="0" y="3154680"/>
            <a:ext cx="12192000" cy="37033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53491" y="654473"/>
            <a:ext cx="9460653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AFCI Detection for PV Strings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24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(ESI-8-12K-S1 support</a:t>
            </a:r>
            <a:r>
              <a:rPr lang="en-US" altLang="zh-CN" sz="24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)</a:t>
            </a:r>
            <a:endParaRPr lang="en-US" altLang="zh-CN" sz="24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15253" y="1744133"/>
            <a:ext cx="3655907" cy="1710267"/>
            <a:chOff x="2144" y="2060"/>
            <a:chExt cx="4318" cy="2020"/>
          </a:xfrm>
        </p:grpSpPr>
        <p:sp>
          <p:nvSpPr>
            <p:cNvPr id="31" name="文本框 30"/>
            <p:cNvSpPr txBox="1"/>
            <p:nvPr/>
          </p:nvSpPr>
          <p:spPr>
            <a:xfrm>
              <a:off x="2144" y="2060"/>
              <a:ext cx="4319" cy="45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algn="l">
                <a:lnSpc>
                  <a:spcPct val="15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</a:rPr>
                <a:t>TCN fast fault detection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144" y="2896"/>
              <a:ext cx="4138" cy="118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1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</a:rPr>
                <a:t>Typical action time 150ms, lower than standard 500ms, reducing fire risk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16320" y="1810173"/>
            <a:ext cx="5041053" cy="1173480"/>
            <a:chOff x="7224" y="2138"/>
            <a:chExt cx="5954" cy="1386"/>
          </a:xfrm>
        </p:grpSpPr>
        <p:sp>
          <p:nvSpPr>
            <p:cNvPr id="19" name="文本框 18"/>
            <p:cNvSpPr txBox="1"/>
            <p:nvPr/>
          </p:nvSpPr>
          <p:spPr>
            <a:xfrm>
              <a:off x="7224" y="2138"/>
              <a:ext cx="5954" cy="112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algn="l">
                <a:lnSpc>
                  <a:spcPct val="10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99.88% accuracy in 4981 samples, Supports offline learning and remote update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294" y="2896"/>
              <a:ext cx="4402" cy="62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1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Combining offline learning with remote update for zero failure rate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椭圆 2"/>
          <p:cNvSpPr/>
          <p:nvPr/>
        </p:nvSpPr>
        <p:spPr>
          <a:xfrm>
            <a:off x="4186767" y="1647614"/>
            <a:ext cx="3818467" cy="3790527"/>
          </a:xfrm>
          <a:prstGeom prst="ellipse">
            <a:avLst/>
          </a:prstGeom>
          <a:gradFill>
            <a:gsLst>
              <a:gs pos="0">
                <a:srgbClr val="D6ECF9">
                  <a:alpha val="71000"/>
                </a:srgbClr>
              </a:gs>
              <a:gs pos="95000">
                <a:schemeClr val="bg1"/>
              </a:gs>
            </a:gsLst>
            <a:lin ang="9300000"/>
          </a:gradFill>
          <a:ln>
            <a:noFill/>
          </a:ln>
          <a:effectLst>
            <a:reflection stA="38000" endPos="310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3048000" y="3478954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Flexibility</a:t>
            </a:r>
            <a:endParaRPr lang="en-US" altLang="zh-CN" sz="3600" b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pic>
        <p:nvPicPr>
          <p:cNvPr id="2" name="图片 1" descr="资源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247" y="2403884"/>
            <a:ext cx="1075200" cy="118845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2" name="矩形 131"/>
          <p:cNvSpPr/>
          <p:nvPr/>
        </p:nvSpPr>
        <p:spPr>
          <a:xfrm>
            <a:off x="10934065" y="2625725"/>
            <a:ext cx="179705" cy="2165985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: 圆角 11"/>
          <p:cNvSpPr/>
          <p:nvPr>
            <p:custDataLst>
              <p:tags r:id="rId1"/>
            </p:custDataLst>
          </p:nvPr>
        </p:nvSpPr>
        <p:spPr>
          <a:xfrm>
            <a:off x="510540" y="1386205"/>
            <a:ext cx="5516245" cy="4327525"/>
          </a:xfrm>
          <a:prstGeom prst="roundRect">
            <a:avLst>
              <a:gd name="adj" fmla="val 2859"/>
            </a:avLst>
          </a:prstGeom>
          <a:solidFill>
            <a:srgbClr val="276AD4">
              <a:alpha val="25000"/>
            </a:srgbClr>
          </a:solidFill>
          <a:ln w="63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0242" y="5840950"/>
            <a:ext cx="9031383" cy="27559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cs typeface="Montserrat Light" charset="0"/>
              </a:rPr>
              <a:t>Source: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cs typeface="Montserrat Light" charset="0"/>
              </a:rPr>
              <a:t>SolarPower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cs typeface="Montserrat Light" charset="0"/>
              </a:rPr>
              <a:t> Europe (2024): European Market Outlook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cs typeface="Montserrat Light" charset="0"/>
              </a:rPr>
              <a:t>for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cs typeface="Montserrat Light" charset="0"/>
              </a:rPr>
              <a:t>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cs typeface="Montserrat Light" charset="0"/>
              </a:rPr>
              <a:t>Battery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cs typeface="Montserrat Light" charset="0"/>
              </a:rPr>
              <a:t> Storage 2024-2028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cs typeface="Montserrat Light" charset="0"/>
            </a:endParaRPr>
          </a:p>
        </p:txBody>
      </p:sp>
      <p:sp>
        <p:nvSpPr>
          <p:cNvPr id="13" name="文本框 59"/>
          <p:cNvSpPr txBox="1"/>
          <p:nvPr/>
        </p:nvSpPr>
        <p:spPr>
          <a:xfrm>
            <a:off x="1507702" y="501651"/>
            <a:ext cx="9106747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/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Storage Market Europe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sp>
        <p:nvSpPr>
          <p:cNvPr id="5" name="矩形: 圆角 11"/>
          <p:cNvSpPr/>
          <p:nvPr>
            <p:custDataLst>
              <p:tags r:id="rId2"/>
            </p:custDataLst>
          </p:nvPr>
        </p:nvSpPr>
        <p:spPr>
          <a:xfrm>
            <a:off x="6171565" y="1386205"/>
            <a:ext cx="5516245" cy="4327525"/>
          </a:xfrm>
          <a:prstGeom prst="roundRect">
            <a:avLst>
              <a:gd name="adj" fmla="val 2859"/>
            </a:avLst>
          </a:prstGeom>
          <a:solidFill>
            <a:srgbClr val="276AD4">
              <a:alpha val="25000"/>
            </a:srgbClr>
          </a:solidFill>
          <a:ln w="63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398135" y="2424430"/>
            <a:ext cx="179070" cy="2355850"/>
            <a:chOff x="8501" y="3727"/>
            <a:chExt cx="282" cy="3710"/>
          </a:xfrm>
        </p:grpSpPr>
        <p:sp>
          <p:nvSpPr>
            <p:cNvPr id="11" name="矩形 10"/>
            <p:cNvSpPr/>
            <p:nvPr/>
          </p:nvSpPr>
          <p:spPr>
            <a:xfrm>
              <a:off x="8501" y="4815"/>
              <a:ext cx="283" cy="26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8501" y="4477"/>
              <a:ext cx="283" cy="338"/>
            </a:xfrm>
            <a:prstGeom prst="rect">
              <a:avLst/>
            </a:prstGeom>
            <a:solidFill>
              <a:srgbClr val="D5F8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8501" y="3727"/>
              <a:ext cx="283" cy="749"/>
            </a:xfrm>
            <a:prstGeom prst="rect">
              <a:avLst/>
            </a:prstGeom>
            <a:solidFill>
              <a:srgbClr val="50E4E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942205" y="3563620"/>
            <a:ext cx="179705" cy="1216988"/>
            <a:chOff x="8501" y="3727"/>
            <a:chExt cx="283" cy="3711"/>
          </a:xfrm>
        </p:grpSpPr>
        <p:sp>
          <p:nvSpPr>
            <p:cNvPr id="17" name="矩形 16"/>
            <p:cNvSpPr/>
            <p:nvPr/>
          </p:nvSpPr>
          <p:spPr>
            <a:xfrm>
              <a:off x="8501" y="4815"/>
              <a:ext cx="283" cy="26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8501" y="4476"/>
              <a:ext cx="283" cy="660"/>
            </a:xfrm>
            <a:prstGeom prst="rect">
              <a:avLst/>
            </a:prstGeom>
            <a:solidFill>
              <a:srgbClr val="D5F8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8501" y="3727"/>
              <a:ext cx="283" cy="978"/>
            </a:xfrm>
            <a:prstGeom prst="rect">
              <a:avLst/>
            </a:prstGeom>
            <a:solidFill>
              <a:srgbClr val="50E4E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495165" y="4186555"/>
            <a:ext cx="179705" cy="594360"/>
            <a:chOff x="8501" y="3727"/>
            <a:chExt cx="283" cy="3711"/>
          </a:xfrm>
        </p:grpSpPr>
        <p:sp>
          <p:nvSpPr>
            <p:cNvPr id="23" name="矩形 22"/>
            <p:cNvSpPr/>
            <p:nvPr/>
          </p:nvSpPr>
          <p:spPr>
            <a:xfrm>
              <a:off x="8501" y="5384"/>
              <a:ext cx="283" cy="20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8501" y="4908"/>
              <a:ext cx="283" cy="476"/>
            </a:xfrm>
            <a:prstGeom prst="rect">
              <a:avLst/>
            </a:prstGeom>
            <a:solidFill>
              <a:srgbClr val="D5F8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8501" y="3727"/>
              <a:ext cx="283" cy="1185"/>
            </a:xfrm>
            <a:prstGeom prst="rect">
              <a:avLst/>
            </a:prstGeom>
            <a:solidFill>
              <a:srgbClr val="50E4E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048125" y="4464709"/>
            <a:ext cx="179705" cy="316206"/>
            <a:chOff x="8501" y="4537"/>
            <a:chExt cx="283" cy="2901"/>
          </a:xfrm>
        </p:grpSpPr>
        <p:sp>
          <p:nvSpPr>
            <p:cNvPr id="27" name="矩形 26"/>
            <p:cNvSpPr/>
            <p:nvPr/>
          </p:nvSpPr>
          <p:spPr>
            <a:xfrm>
              <a:off x="8501" y="5667"/>
              <a:ext cx="283" cy="17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8501" y="5527"/>
              <a:ext cx="283" cy="264"/>
            </a:xfrm>
            <a:prstGeom prst="rect">
              <a:avLst/>
            </a:prstGeom>
            <a:solidFill>
              <a:srgbClr val="D5F8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8501" y="4537"/>
              <a:ext cx="283" cy="991"/>
            </a:xfrm>
            <a:prstGeom prst="rect">
              <a:avLst/>
            </a:prstGeom>
            <a:solidFill>
              <a:srgbClr val="50E4E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592195" y="4587888"/>
            <a:ext cx="179705" cy="193037"/>
            <a:chOff x="8501" y="4968"/>
            <a:chExt cx="283" cy="1771"/>
          </a:xfrm>
        </p:grpSpPr>
        <p:sp>
          <p:nvSpPr>
            <p:cNvPr id="31" name="矩形 30"/>
            <p:cNvSpPr/>
            <p:nvPr/>
          </p:nvSpPr>
          <p:spPr>
            <a:xfrm>
              <a:off x="8501" y="5667"/>
              <a:ext cx="283" cy="1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8501" y="5527"/>
              <a:ext cx="283" cy="264"/>
            </a:xfrm>
            <a:prstGeom prst="rect">
              <a:avLst/>
            </a:prstGeom>
            <a:solidFill>
              <a:srgbClr val="D5F8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8501" y="4968"/>
              <a:ext cx="283" cy="595"/>
            </a:xfrm>
            <a:prstGeom prst="rect">
              <a:avLst/>
            </a:prstGeom>
            <a:solidFill>
              <a:srgbClr val="50E4E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154045" y="4647598"/>
            <a:ext cx="179705" cy="137121"/>
            <a:chOff x="8501" y="5108"/>
            <a:chExt cx="283" cy="1258"/>
          </a:xfrm>
        </p:grpSpPr>
        <p:sp>
          <p:nvSpPr>
            <p:cNvPr id="35" name="矩形 34"/>
            <p:cNvSpPr/>
            <p:nvPr/>
          </p:nvSpPr>
          <p:spPr>
            <a:xfrm>
              <a:off x="8501" y="5667"/>
              <a:ext cx="283" cy="6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8501" y="5527"/>
              <a:ext cx="283" cy="198"/>
            </a:xfrm>
            <a:prstGeom prst="rect">
              <a:avLst/>
            </a:prstGeom>
            <a:solidFill>
              <a:srgbClr val="D5F8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8501" y="5108"/>
              <a:ext cx="283" cy="429"/>
            </a:xfrm>
            <a:prstGeom prst="rect">
              <a:avLst/>
            </a:prstGeom>
            <a:solidFill>
              <a:srgbClr val="50E4E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698115" y="4684448"/>
            <a:ext cx="179705" cy="95592"/>
            <a:chOff x="8501" y="5248"/>
            <a:chExt cx="283" cy="877"/>
          </a:xfrm>
        </p:grpSpPr>
        <p:sp>
          <p:nvSpPr>
            <p:cNvPr id="39" name="矩形 38"/>
            <p:cNvSpPr/>
            <p:nvPr/>
          </p:nvSpPr>
          <p:spPr>
            <a:xfrm>
              <a:off x="8501" y="5597"/>
              <a:ext cx="283" cy="5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8501" y="5527"/>
              <a:ext cx="283" cy="132"/>
            </a:xfrm>
            <a:prstGeom prst="rect">
              <a:avLst/>
            </a:prstGeom>
            <a:solidFill>
              <a:srgbClr val="D5F8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8501" y="5248"/>
              <a:ext cx="283" cy="264"/>
            </a:xfrm>
            <a:prstGeom prst="rect">
              <a:avLst/>
            </a:prstGeom>
            <a:solidFill>
              <a:srgbClr val="50E4E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261235" y="4708578"/>
            <a:ext cx="179705" cy="74119"/>
            <a:chOff x="8501" y="5248"/>
            <a:chExt cx="283" cy="680"/>
          </a:xfrm>
        </p:grpSpPr>
        <p:sp>
          <p:nvSpPr>
            <p:cNvPr id="44" name="矩形 43"/>
            <p:cNvSpPr/>
            <p:nvPr/>
          </p:nvSpPr>
          <p:spPr>
            <a:xfrm>
              <a:off x="8501" y="5598"/>
              <a:ext cx="283" cy="3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8501" y="5527"/>
              <a:ext cx="283" cy="132"/>
            </a:xfrm>
            <a:prstGeom prst="rect">
              <a:avLst/>
            </a:prstGeom>
            <a:solidFill>
              <a:srgbClr val="D5F8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8501" y="5248"/>
              <a:ext cx="283" cy="264"/>
            </a:xfrm>
            <a:prstGeom prst="rect">
              <a:avLst/>
            </a:prstGeom>
            <a:solidFill>
              <a:srgbClr val="50E4E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812925" y="4718696"/>
            <a:ext cx="179705" cy="64636"/>
            <a:chOff x="8501" y="5335"/>
            <a:chExt cx="283" cy="593"/>
          </a:xfrm>
        </p:grpSpPr>
        <p:sp>
          <p:nvSpPr>
            <p:cNvPr id="48" name="矩形 47"/>
            <p:cNvSpPr/>
            <p:nvPr/>
          </p:nvSpPr>
          <p:spPr>
            <a:xfrm>
              <a:off x="8501" y="5598"/>
              <a:ext cx="283" cy="3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8501" y="5335"/>
              <a:ext cx="283" cy="264"/>
            </a:xfrm>
            <a:prstGeom prst="rect">
              <a:avLst/>
            </a:prstGeom>
            <a:solidFill>
              <a:srgbClr val="50E4E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368425" y="4730377"/>
            <a:ext cx="179705" cy="53713"/>
            <a:chOff x="8501" y="5510"/>
            <a:chExt cx="283" cy="418"/>
          </a:xfrm>
        </p:grpSpPr>
        <p:sp>
          <p:nvSpPr>
            <p:cNvPr id="52" name="矩形 51"/>
            <p:cNvSpPr/>
            <p:nvPr/>
          </p:nvSpPr>
          <p:spPr>
            <a:xfrm>
              <a:off x="8501" y="5598"/>
              <a:ext cx="283" cy="3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8501" y="5510"/>
              <a:ext cx="283" cy="168"/>
            </a:xfrm>
            <a:prstGeom prst="rect">
              <a:avLst/>
            </a:prstGeom>
            <a:solidFill>
              <a:srgbClr val="50E4E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4" name="矩形 53"/>
          <p:cNvSpPr/>
          <p:nvPr/>
        </p:nvSpPr>
        <p:spPr>
          <a:xfrm>
            <a:off x="1153795" y="5237480"/>
            <a:ext cx="83820" cy="83820"/>
          </a:xfrm>
          <a:prstGeom prst="rect">
            <a:avLst/>
          </a:prstGeom>
          <a:solidFill>
            <a:srgbClr val="4472C4"/>
          </a:solidFill>
          <a:ln w="127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2559050" y="5237480"/>
            <a:ext cx="83820" cy="83820"/>
          </a:xfrm>
          <a:prstGeom prst="rect">
            <a:avLst/>
          </a:prstGeom>
          <a:solidFill>
            <a:srgbClr val="D5F848"/>
          </a:solidFill>
          <a:ln w="127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3964305" y="5237480"/>
            <a:ext cx="83820" cy="83820"/>
          </a:xfrm>
          <a:prstGeom prst="rect">
            <a:avLst/>
          </a:prstGeom>
          <a:solidFill>
            <a:srgbClr val="50E4EA"/>
          </a:solidFill>
          <a:ln w="127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8" name="直接连接符 57"/>
          <p:cNvCxnSpPr/>
          <p:nvPr/>
        </p:nvCxnSpPr>
        <p:spPr>
          <a:xfrm flipV="1">
            <a:off x="4211955" y="4186555"/>
            <a:ext cx="312420" cy="285750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  <a:effectLst>
            <a:glow rad="12700">
              <a:srgbClr val="E8F15C">
                <a:alpha val="34000"/>
              </a:srgbClr>
            </a:glo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flipV="1">
            <a:off x="4674870" y="3576955"/>
            <a:ext cx="271145" cy="609600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  <a:effectLst>
            <a:glow rad="12700">
              <a:srgbClr val="F0F74A">
                <a:alpha val="34000"/>
              </a:srgbClr>
            </a:glo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V="1">
            <a:off x="5107940" y="2424430"/>
            <a:ext cx="305435" cy="1132205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  <a:effectLst>
            <a:glow rad="12700">
              <a:srgbClr val="EFF71D">
                <a:alpha val="34000"/>
              </a:srgbClr>
            </a:glo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1137920" y="4785360"/>
            <a:ext cx="4612005" cy="825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10513695" y="3138170"/>
            <a:ext cx="179705" cy="165354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10045700" y="3672205"/>
            <a:ext cx="179705" cy="1119505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9592945" y="4021455"/>
            <a:ext cx="179705" cy="770255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9124950" y="4310380"/>
            <a:ext cx="179705" cy="484505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10838815" y="3488690"/>
            <a:ext cx="179705" cy="1303020"/>
          </a:xfrm>
          <a:prstGeom prst="rect">
            <a:avLst/>
          </a:prstGeom>
          <a:solidFill>
            <a:srgbClr val="C6589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10754360" y="3695700"/>
            <a:ext cx="179705" cy="109791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10434320" y="3920490"/>
            <a:ext cx="179705" cy="871220"/>
          </a:xfrm>
          <a:prstGeom prst="rect">
            <a:avLst/>
          </a:prstGeom>
          <a:solidFill>
            <a:srgbClr val="C6589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>
            <a:off x="10333990" y="4307205"/>
            <a:ext cx="179705" cy="48450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9948545" y="4180840"/>
            <a:ext cx="179705" cy="610870"/>
          </a:xfrm>
          <a:prstGeom prst="rect">
            <a:avLst/>
          </a:prstGeom>
          <a:solidFill>
            <a:srgbClr val="C6589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9865995" y="4383405"/>
            <a:ext cx="179705" cy="40830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9521825" y="4307205"/>
            <a:ext cx="179705" cy="484505"/>
          </a:xfrm>
          <a:prstGeom prst="rect">
            <a:avLst/>
          </a:prstGeom>
          <a:solidFill>
            <a:srgbClr val="C6589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9413240" y="4531995"/>
            <a:ext cx="179705" cy="25971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9030970" y="4376420"/>
            <a:ext cx="179705" cy="418465"/>
          </a:xfrm>
          <a:prstGeom prst="rect">
            <a:avLst/>
          </a:prstGeom>
          <a:solidFill>
            <a:srgbClr val="C6589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8945245" y="4582160"/>
            <a:ext cx="179705" cy="21272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8576945" y="4521835"/>
            <a:ext cx="179705" cy="273050"/>
          </a:xfrm>
          <a:prstGeom prst="rect">
            <a:avLst/>
          </a:prstGeom>
          <a:solidFill>
            <a:srgbClr val="6ACF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8156575" y="4612005"/>
            <a:ext cx="179705" cy="182880"/>
          </a:xfrm>
          <a:prstGeom prst="rect">
            <a:avLst/>
          </a:prstGeom>
          <a:solidFill>
            <a:srgbClr val="6ACF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" name="矩形 83"/>
          <p:cNvSpPr/>
          <p:nvPr/>
        </p:nvSpPr>
        <p:spPr>
          <a:xfrm>
            <a:off x="7696200" y="4681855"/>
            <a:ext cx="179705" cy="113030"/>
          </a:xfrm>
          <a:prstGeom prst="rect">
            <a:avLst/>
          </a:prstGeom>
          <a:solidFill>
            <a:srgbClr val="6ACF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7235825" y="4738370"/>
            <a:ext cx="179705" cy="50165"/>
          </a:xfrm>
          <a:prstGeom prst="rect">
            <a:avLst/>
          </a:prstGeom>
          <a:solidFill>
            <a:srgbClr val="6ACF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6772275" y="4742815"/>
            <a:ext cx="179705" cy="36195"/>
          </a:xfrm>
          <a:prstGeom prst="rect">
            <a:avLst/>
          </a:prstGeom>
          <a:solidFill>
            <a:srgbClr val="6ACF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7" name="直接连接符 86"/>
          <p:cNvCxnSpPr/>
          <p:nvPr/>
        </p:nvCxnSpPr>
        <p:spPr>
          <a:xfrm>
            <a:off x="6622415" y="4793615"/>
            <a:ext cx="4612005" cy="825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7" name="图片 96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970" y="3687445"/>
            <a:ext cx="1724025" cy="894715"/>
          </a:xfrm>
          <a:prstGeom prst="rect">
            <a:avLst/>
          </a:prstGeom>
        </p:spPr>
      </p:pic>
      <p:sp>
        <p:nvSpPr>
          <p:cNvPr id="99" name="矩形 98"/>
          <p:cNvSpPr/>
          <p:nvPr/>
        </p:nvSpPr>
        <p:spPr>
          <a:xfrm>
            <a:off x="6667500" y="5237480"/>
            <a:ext cx="83820" cy="83820"/>
          </a:xfrm>
          <a:prstGeom prst="rect">
            <a:avLst/>
          </a:prstGeom>
          <a:solidFill>
            <a:srgbClr val="6ACFF0"/>
          </a:solidFill>
          <a:ln w="127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矩形 99"/>
          <p:cNvSpPr/>
          <p:nvPr/>
        </p:nvSpPr>
        <p:spPr>
          <a:xfrm>
            <a:off x="7955280" y="5237480"/>
            <a:ext cx="83820" cy="83820"/>
          </a:xfrm>
          <a:prstGeom prst="rect">
            <a:avLst/>
          </a:prstGeom>
          <a:solidFill>
            <a:srgbClr val="FFD966"/>
          </a:solidFill>
          <a:ln w="127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9243060" y="5237480"/>
            <a:ext cx="83820" cy="83820"/>
          </a:xfrm>
          <a:prstGeom prst="rect">
            <a:avLst/>
          </a:prstGeom>
          <a:solidFill>
            <a:srgbClr val="C6589B"/>
          </a:solidFill>
          <a:ln w="127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10530840" y="5237480"/>
            <a:ext cx="83820" cy="83820"/>
          </a:xfrm>
          <a:prstGeom prst="rect">
            <a:avLst/>
          </a:prstGeom>
          <a:solidFill>
            <a:srgbClr val="2E75B6"/>
          </a:solidFill>
          <a:ln w="127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6" grpId="1" animBg="1"/>
      <p:bldP spid="5" grpId="1" animBg="1"/>
      <p:bldP spid="132" grpId="0" animBg="1"/>
      <p:bldP spid="6" grpId="2" animBg="1"/>
      <p:bldP spid="4" grpId="0"/>
      <p:bldP spid="13" grpId="2"/>
      <p:bldP spid="5" grpId="2" animBg="1"/>
      <p:bldP spid="54" grpId="0" animBg="1"/>
      <p:bldP spid="55" grpId="0" animBg="1"/>
      <p:bldP spid="5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541021" y="1457960"/>
            <a:ext cx="10584180" cy="4758267"/>
          </a:xfrm>
          <a:prstGeom prst="rect">
            <a:avLst/>
          </a:prstGeom>
          <a:gradFill>
            <a:gsLst>
              <a:gs pos="100000">
                <a:srgbClr val="CADEFD">
                  <a:alpha val="0"/>
                </a:srgbClr>
              </a:gs>
              <a:gs pos="0">
                <a:srgbClr val="88B2F9">
                  <a:alpha val="18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400"/>
          </a:p>
        </p:txBody>
      </p:sp>
      <p:sp>
        <p:nvSpPr>
          <p:cNvPr id="4" name="文本框 3"/>
          <p:cNvSpPr txBox="1"/>
          <p:nvPr/>
        </p:nvSpPr>
        <p:spPr>
          <a:xfrm>
            <a:off x="1380491" y="502073"/>
            <a:ext cx="9460653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Flexible Expansion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2128" y="1260687"/>
            <a:ext cx="11322473" cy="5124027"/>
            <a:chOff x="97" y="1489"/>
            <a:chExt cx="13373" cy="6052"/>
          </a:xfrm>
        </p:grpSpPr>
        <p:grpSp>
          <p:nvGrpSpPr>
            <p:cNvPr id="23" name="组合 22"/>
            <p:cNvGrpSpPr/>
            <p:nvPr/>
          </p:nvGrpSpPr>
          <p:grpSpPr>
            <a:xfrm>
              <a:off x="638" y="1489"/>
              <a:ext cx="12832" cy="904"/>
              <a:chOff x="638" y="1489"/>
              <a:chExt cx="12832" cy="904"/>
            </a:xfrm>
          </p:grpSpPr>
          <p:sp>
            <p:nvSpPr>
              <p:cNvPr id="19" name="右箭头 18"/>
              <p:cNvSpPr/>
              <p:nvPr/>
            </p:nvSpPr>
            <p:spPr>
              <a:xfrm>
                <a:off x="638" y="1489"/>
                <a:ext cx="12832" cy="904"/>
              </a:xfrm>
              <a:prstGeom prst="rightArrow">
                <a:avLst>
                  <a:gd name="adj1" fmla="val 50000"/>
                  <a:gd name="adj2" fmla="val 38495"/>
                </a:avLst>
              </a:prstGeom>
              <a:gradFill flip="none" rotWithShape="1">
                <a:gsLst>
                  <a:gs pos="99000">
                    <a:schemeClr val="bg1">
                      <a:alpha val="71000"/>
                    </a:schemeClr>
                  </a:gs>
                  <a:gs pos="0">
                    <a:srgbClr val="B2D7F4">
                      <a:alpha val="10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 dirty="0">
                  <a:sym typeface="+mn-ea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9406" y="1610"/>
                <a:ext cx="1441" cy="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Power</a:t>
                </a:r>
                <a:endPara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990" y="1604"/>
                <a:ext cx="4965" cy="581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l"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</a:rPr>
                  <a:t>Up to 6 Subsystems: 3 kW … 72 kW</a:t>
                </a:r>
                <a:endPara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97" y="6637"/>
              <a:ext cx="13043" cy="904"/>
              <a:chOff x="97" y="6637"/>
              <a:chExt cx="13043" cy="904"/>
            </a:xfrm>
          </p:grpSpPr>
          <p:sp>
            <p:nvSpPr>
              <p:cNvPr id="21" name="右箭头 20"/>
              <p:cNvSpPr/>
              <p:nvPr/>
            </p:nvSpPr>
            <p:spPr>
              <a:xfrm>
                <a:off x="97" y="6637"/>
                <a:ext cx="6686" cy="904"/>
              </a:xfrm>
              <a:prstGeom prst="rightArrow">
                <a:avLst>
                  <a:gd name="adj1" fmla="val 50000"/>
                  <a:gd name="adj2" fmla="val 38495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DFEEF8">
                      <a:alpha val="71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 dirty="0">
                  <a:sym typeface="+mn-ea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4823" y="6761"/>
                <a:ext cx="8317" cy="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</a:rPr>
                  <a:t>Up to 6 Batteries: 5 kWh … 30 kWh per Subsystem</a:t>
                </a:r>
                <a:endPara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2536" y="6717"/>
                <a:ext cx="1720" cy="6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>
                  <a:lnSpc>
                    <a:spcPct val="150000"/>
                  </a:lnSpc>
                  <a:defRPr/>
                </a:pPr>
                <a:r>
                  <a:rPr lang="en-US" altLang="zh-CN" sz="1865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Capacity</a:t>
                </a:r>
                <a:endParaRPr lang="en-US" altLang="zh-CN" sz="1865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948268" y="2096347"/>
            <a:ext cx="9661313" cy="3451013"/>
            <a:chOff x="1120" y="2476"/>
            <a:chExt cx="11411" cy="4076"/>
          </a:xfrm>
        </p:grpSpPr>
        <p:grpSp>
          <p:nvGrpSpPr>
            <p:cNvPr id="12" name="组合 11"/>
            <p:cNvGrpSpPr/>
            <p:nvPr/>
          </p:nvGrpSpPr>
          <p:grpSpPr>
            <a:xfrm>
              <a:off x="1120" y="2665"/>
              <a:ext cx="11158" cy="3887"/>
              <a:chOff x="1120" y="2665"/>
              <a:chExt cx="11158" cy="3887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7449" y="4319"/>
                <a:ext cx="1441" cy="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>
                  <a:lnSpc>
                    <a:spcPct val="150000"/>
                  </a:lnSpc>
                  <a:defRPr/>
                </a:pPr>
                <a:r>
                  <a:rPr lang="en-US" altLang="zh-CN" sz="2135" dirty="0">
                    <a:solidFill>
                      <a:srgbClr val="00B0F0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......</a:t>
                </a:r>
                <a:endParaRPr lang="en-US" altLang="zh-CN" sz="2135" dirty="0">
                  <a:solidFill>
                    <a:srgbClr val="00B0F0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537" t="21211" r="27335" b="4110"/>
              <a:stretch>
                <a:fillRect/>
              </a:stretch>
            </p:blipFill>
            <p:spPr>
              <a:xfrm>
                <a:off x="5462" y="3050"/>
                <a:ext cx="1571" cy="3441"/>
              </a:xfrm>
              <a:prstGeom prst="rect">
                <a:avLst/>
              </a:prstGeom>
              <a:noFill/>
              <a:effectLst>
                <a:reflection stA="45000" endPos="33000" dist="50800" dir="5400000" sy="-100000" algn="bl" rotWithShape="0"/>
              </a:effectLst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50" t="38950" r="51341" b="4359"/>
              <a:stretch>
                <a:fillRect/>
              </a:stretch>
            </p:blipFill>
            <p:spPr>
              <a:xfrm>
                <a:off x="3405" y="3866"/>
                <a:ext cx="1545" cy="2625"/>
              </a:xfrm>
              <a:prstGeom prst="rect">
                <a:avLst/>
              </a:prstGeom>
              <a:effectLst>
                <a:reflection stA="45000" endPos="37000" dist="50800" dir="5400000" sy="-100000" algn="bl" rotWithShape="0"/>
              </a:effectLst>
            </p:spPr>
          </p:pic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5" t="56561" r="74778" b="4204"/>
              <a:stretch>
                <a:fillRect/>
              </a:stretch>
            </p:blipFill>
            <p:spPr>
              <a:xfrm>
                <a:off x="1328" y="4612"/>
                <a:ext cx="1559" cy="1844"/>
              </a:xfrm>
              <a:prstGeom prst="rect">
                <a:avLst/>
              </a:prstGeom>
              <a:effectLst>
                <a:reflection endPos="8000" dist="50800" dir="5400000" sy="-100000" algn="bl" rotWithShape="0"/>
              </a:effectLst>
            </p:spPr>
          </p:pic>
          <p:grpSp>
            <p:nvGrpSpPr>
              <p:cNvPr id="28" name="组合 27"/>
              <p:cNvGrpSpPr/>
              <p:nvPr/>
            </p:nvGrpSpPr>
            <p:grpSpPr>
              <a:xfrm>
                <a:off x="9415" y="3165"/>
                <a:ext cx="2863" cy="3387"/>
                <a:chOff x="9881" y="2847"/>
                <a:chExt cx="2863" cy="3387"/>
              </a:xfrm>
            </p:grpSpPr>
            <p:pic>
              <p:nvPicPr>
                <p:cNvPr id="3" name="图片 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359" t="22022" r="27422" b="4475"/>
                <a:stretch>
                  <a:fillRect/>
                </a:stretch>
              </p:blipFill>
              <p:spPr>
                <a:xfrm>
                  <a:off x="11225" y="2847"/>
                  <a:ext cx="1519" cy="3387"/>
                </a:xfrm>
                <a:prstGeom prst="rect">
                  <a:avLst/>
                </a:prstGeom>
                <a:effectLst>
                  <a:reflection stA="61000" endPos="8000" dist="50800" dir="5400000" sy="-100000" algn="bl" rotWithShape="0"/>
                </a:effectLst>
              </p:spPr>
            </p:pic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81" y="3745"/>
                  <a:ext cx="1363" cy="2489"/>
                </a:xfrm>
                <a:prstGeom prst="rect">
                  <a:avLst/>
                </a:prstGeom>
                <a:effectLst>
                  <a:reflection stA="45000" endPos="18000" dist="50800" dir="5400000" sy="-100000" algn="bl" rotWithShape="0"/>
                </a:effectLst>
              </p:spPr>
            </p:pic>
          </p:grpSp>
          <p:sp>
            <p:nvSpPr>
              <p:cNvPr id="14" name="文本框 13"/>
              <p:cNvSpPr txBox="1"/>
              <p:nvPr/>
            </p:nvSpPr>
            <p:spPr>
              <a:xfrm>
                <a:off x="1120" y="4070"/>
                <a:ext cx="1965" cy="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srgbClr val="00B0F0"/>
                    </a:solidFill>
                    <a:latin typeface="Montserrat" charset="0"/>
                    <a:cs typeface="Montserrat" charset="0"/>
                    <a:sym typeface="+mn-ea"/>
                  </a:rPr>
                  <a:t>3 kW/5 kWh</a:t>
                </a:r>
                <a:endParaRPr lang="en-US" altLang="zh-CN" sz="1600" dirty="0">
                  <a:solidFill>
                    <a:srgbClr val="00B0F0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9140" y="2665"/>
                <a:ext cx="2260" cy="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srgbClr val="00B0F0"/>
                    </a:solidFill>
                    <a:latin typeface="Montserrat" charset="0"/>
                    <a:cs typeface="Montserrat" charset="0"/>
                    <a:sym typeface="+mn-ea"/>
                  </a:rPr>
                  <a:t>12 kW/30 kWh</a:t>
                </a:r>
                <a:endParaRPr lang="en-US" altLang="zh-CN" sz="1600" dirty="0">
                  <a:solidFill>
                    <a:srgbClr val="00B0F0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19" y="2476"/>
              <a:ext cx="11212" cy="1559"/>
              <a:chOff x="1319" y="2476"/>
              <a:chExt cx="11212" cy="1559"/>
            </a:xfrm>
          </p:grpSpPr>
          <p:sp>
            <p:nvSpPr>
              <p:cNvPr id="26" name="弧形 25"/>
              <p:cNvSpPr/>
              <p:nvPr/>
            </p:nvSpPr>
            <p:spPr>
              <a:xfrm>
                <a:off x="1319" y="2528"/>
                <a:ext cx="11212" cy="818"/>
              </a:xfrm>
              <a:prstGeom prst="arc">
                <a:avLst>
                  <a:gd name="adj1" fmla="val 10873886"/>
                  <a:gd name="adj2" fmla="val 21475671"/>
                </a:avLst>
              </a:prstGeom>
              <a:ln w="22225" cap="rnd">
                <a:solidFill>
                  <a:srgbClr val="00C6FF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4080" y="2528"/>
                <a:ext cx="120" cy="1507"/>
                <a:chOff x="4080" y="2528"/>
                <a:chExt cx="120" cy="1507"/>
              </a:xfrm>
            </p:grpSpPr>
            <p:cxnSp>
              <p:nvCxnSpPr>
                <p:cNvPr id="29" name="直接连接符 28"/>
                <p:cNvCxnSpPr/>
                <p:nvPr>
                  <p:custDataLst>
                    <p:tags r:id="rId7"/>
                  </p:custDataLst>
                </p:nvPr>
              </p:nvCxnSpPr>
              <p:spPr>
                <a:xfrm>
                  <a:off x="4138" y="2563"/>
                  <a:ext cx="0" cy="1472"/>
                </a:xfrm>
                <a:prstGeom prst="line">
                  <a:avLst/>
                </a:prstGeom>
                <a:ln w="12700" cap="flat" cmpd="sng" algn="ctr">
                  <a:gradFill>
                    <a:gsLst>
                      <a:gs pos="100000">
                        <a:srgbClr val="ACD6F4">
                          <a:alpha val="0"/>
                        </a:srgbClr>
                      </a:gs>
                      <a:gs pos="0">
                        <a:srgbClr val="00C6FF"/>
                      </a:gs>
                    </a:gsLst>
                    <a:lin ang="5400000" scaled="1"/>
                  </a:gradFill>
                  <a:prstDash val="solid"/>
                  <a:miter lim="800000"/>
                </a:ln>
              </p:spPr>
              <p:style>
                <a:lnRef idx="0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36" name="椭圆 35"/>
                <p:cNvSpPr/>
                <p:nvPr/>
              </p:nvSpPr>
              <p:spPr>
                <a:xfrm flipV="1">
                  <a:off x="4080" y="2528"/>
                  <a:ext cx="120" cy="120"/>
                </a:xfrm>
                <a:prstGeom prst="ellipse">
                  <a:avLst/>
                </a:prstGeom>
                <a:solidFill>
                  <a:srgbClr val="00C6FF"/>
                </a:solidFill>
                <a:ln>
                  <a:noFill/>
                </a:ln>
                <a:effectLst>
                  <a:outerShdw blurRad="254000" dist="101600" dir="1800000" algn="tr" rotWithShape="0">
                    <a:srgbClr val="276AD4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p>
                  <a:pPr lvl="0" algn="ctr">
                    <a:buClrTx/>
                    <a:buSzTx/>
                    <a:buFontTx/>
                  </a:pPr>
                  <a:endParaRPr lang="zh-CN" altLang="en-US" sz="2400">
                    <a:sym typeface="+mn-ea"/>
                  </a:endParaRPr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6260" y="2476"/>
                <a:ext cx="120" cy="604"/>
                <a:chOff x="6260" y="2476"/>
                <a:chExt cx="120" cy="604"/>
              </a:xfrm>
            </p:grpSpPr>
            <p:cxnSp>
              <p:nvCxnSpPr>
                <p:cNvPr id="30" name="直接连接符 29"/>
                <p:cNvCxnSpPr/>
                <p:nvPr>
                  <p:custDataLst>
                    <p:tags r:id="rId8"/>
                  </p:custDataLst>
                </p:nvPr>
              </p:nvCxnSpPr>
              <p:spPr>
                <a:xfrm>
                  <a:off x="6319" y="2545"/>
                  <a:ext cx="0" cy="535"/>
                </a:xfrm>
                <a:prstGeom prst="line">
                  <a:avLst/>
                </a:prstGeom>
                <a:ln w="12700" cap="flat" cmpd="sng" algn="ctr">
                  <a:gradFill>
                    <a:gsLst>
                      <a:gs pos="100000">
                        <a:srgbClr val="ACD6F4">
                          <a:alpha val="0"/>
                        </a:srgbClr>
                      </a:gs>
                      <a:gs pos="0">
                        <a:srgbClr val="00C6FF"/>
                      </a:gs>
                    </a:gsLst>
                    <a:lin ang="5400000" scaled="1"/>
                  </a:gradFill>
                  <a:prstDash val="solid"/>
                  <a:miter lim="800000"/>
                </a:ln>
              </p:spPr>
              <p:style>
                <a:lnRef idx="0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37" name="椭圆 36"/>
                <p:cNvSpPr/>
                <p:nvPr/>
              </p:nvSpPr>
              <p:spPr>
                <a:xfrm flipV="1">
                  <a:off x="6260" y="2476"/>
                  <a:ext cx="120" cy="120"/>
                </a:xfrm>
                <a:prstGeom prst="ellipse">
                  <a:avLst/>
                </a:prstGeom>
                <a:solidFill>
                  <a:srgbClr val="00C6FF"/>
                </a:solidFill>
                <a:ln>
                  <a:noFill/>
                </a:ln>
                <a:effectLst>
                  <a:outerShdw blurRad="254000" dist="101600" dir="1800000" algn="tr" rotWithShape="0">
                    <a:srgbClr val="276AD4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p>
                  <a:pPr lvl="0" algn="ctr">
                    <a:buClrTx/>
                    <a:buSzTx/>
                    <a:buFontTx/>
                  </a:pPr>
                  <a:endParaRPr lang="zh-CN" altLang="en-US" sz="2400">
                    <a:sym typeface="+mn-ea"/>
                  </a:endParaRPr>
                </a:p>
              </p:txBody>
            </p:sp>
          </p:grpSp>
          <p:grpSp>
            <p:nvGrpSpPr>
              <p:cNvPr id="43" name="组合 42"/>
              <p:cNvGrpSpPr/>
              <p:nvPr/>
            </p:nvGrpSpPr>
            <p:grpSpPr>
              <a:xfrm>
                <a:off x="11340" y="2613"/>
                <a:ext cx="120" cy="830"/>
                <a:chOff x="11340" y="2613"/>
                <a:chExt cx="120" cy="830"/>
              </a:xfrm>
            </p:grpSpPr>
            <p:cxnSp>
              <p:nvCxnSpPr>
                <p:cNvPr id="34" name="直接连接符 33"/>
                <p:cNvCxnSpPr/>
                <p:nvPr>
                  <p:custDataLst>
                    <p:tags r:id="rId9"/>
                  </p:custDataLst>
                </p:nvPr>
              </p:nvCxnSpPr>
              <p:spPr>
                <a:xfrm>
                  <a:off x="11400" y="2665"/>
                  <a:ext cx="0" cy="778"/>
                </a:xfrm>
                <a:prstGeom prst="line">
                  <a:avLst/>
                </a:prstGeom>
                <a:ln w="12700" cap="flat" cmpd="sng" algn="ctr">
                  <a:gradFill>
                    <a:gsLst>
                      <a:gs pos="100000">
                        <a:srgbClr val="ACD6F4">
                          <a:alpha val="0"/>
                        </a:srgbClr>
                      </a:gs>
                      <a:gs pos="0">
                        <a:srgbClr val="00C6FF"/>
                      </a:gs>
                    </a:gsLst>
                    <a:lin ang="5400000" scaled="1"/>
                  </a:gradFill>
                  <a:prstDash val="solid"/>
                  <a:miter lim="800000"/>
                </a:ln>
              </p:spPr>
              <p:style>
                <a:lnRef idx="0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38" name="椭圆 37"/>
                <p:cNvSpPr/>
                <p:nvPr/>
              </p:nvSpPr>
              <p:spPr>
                <a:xfrm flipV="1">
                  <a:off x="11340" y="2613"/>
                  <a:ext cx="120" cy="120"/>
                </a:xfrm>
                <a:prstGeom prst="ellipse">
                  <a:avLst/>
                </a:prstGeom>
                <a:solidFill>
                  <a:srgbClr val="00C6FF"/>
                </a:solidFill>
                <a:ln>
                  <a:noFill/>
                </a:ln>
                <a:effectLst>
                  <a:outerShdw blurRad="254000" dist="101600" dir="1800000" algn="tr" rotWithShape="0">
                    <a:srgbClr val="276AD4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p>
                  <a:pPr lvl="0" algn="ctr">
                    <a:buClrTx/>
                    <a:buSzTx/>
                    <a:buFontTx/>
                  </a:pPr>
                  <a:endParaRPr lang="zh-CN" altLang="en-US" sz="2400">
                    <a:sym typeface="+mn-ea"/>
                  </a:endParaRPr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2049" y="2668"/>
                <a:ext cx="120" cy="1347"/>
                <a:chOff x="2049" y="2668"/>
                <a:chExt cx="120" cy="1347"/>
              </a:xfrm>
            </p:grpSpPr>
            <p:cxnSp>
              <p:nvCxnSpPr>
                <p:cNvPr id="53" name="直接连接符 52"/>
                <p:cNvCxnSpPr/>
                <p:nvPr>
                  <p:custDataLst>
                    <p:tags r:id="rId10"/>
                  </p:custDataLst>
                </p:nvPr>
              </p:nvCxnSpPr>
              <p:spPr>
                <a:xfrm>
                  <a:off x="2103" y="2743"/>
                  <a:ext cx="0" cy="1272"/>
                </a:xfrm>
                <a:prstGeom prst="line">
                  <a:avLst/>
                </a:prstGeom>
                <a:ln w="12700" cap="flat" cmpd="sng" algn="ctr">
                  <a:gradFill>
                    <a:gsLst>
                      <a:gs pos="100000">
                        <a:srgbClr val="ACD6F4">
                          <a:alpha val="0"/>
                        </a:srgbClr>
                      </a:gs>
                      <a:gs pos="0">
                        <a:srgbClr val="00C6FF"/>
                      </a:gs>
                    </a:gsLst>
                    <a:lin ang="5400000" scaled="1"/>
                  </a:gradFill>
                  <a:prstDash val="solid"/>
                  <a:miter lim="800000"/>
                </a:ln>
              </p:spPr>
              <p:style>
                <a:lnRef idx="0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39" name="椭圆 38"/>
                <p:cNvSpPr/>
                <p:nvPr/>
              </p:nvSpPr>
              <p:spPr>
                <a:xfrm flipV="1">
                  <a:off x="2049" y="2668"/>
                  <a:ext cx="120" cy="120"/>
                </a:xfrm>
                <a:prstGeom prst="ellipse">
                  <a:avLst/>
                </a:prstGeom>
                <a:solidFill>
                  <a:srgbClr val="00C6FF"/>
                </a:solidFill>
                <a:ln>
                  <a:noFill/>
                </a:ln>
                <a:effectLst>
                  <a:outerShdw blurRad="254000" dist="101600" dir="1800000" algn="tr" rotWithShape="0">
                    <a:srgbClr val="276AD4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p>
                  <a:pPr lvl="0" algn="ctr">
                    <a:buClrTx/>
                    <a:buSzTx/>
                    <a:buFontTx/>
                  </a:pPr>
                  <a:endParaRPr lang="zh-CN" altLang="en-US" sz="2400">
                    <a:sym typeface="+mn-ea"/>
                  </a:endParaRPr>
                </a:p>
              </p:txBody>
            </p:sp>
          </p:grpSp>
        </p:grpSp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80491" y="502073"/>
            <a:ext cx="9460653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Active Equalization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427134" y="4417905"/>
            <a:ext cx="6062133" cy="922866"/>
            <a:chOff x="6410" y="5218"/>
            <a:chExt cx="7160" cy="1090"/>
          </a:xfrm>
        </p:grpSpPr>
        <p:grpSp>
          <p:nvGrpSpPr>
            <p:cNvPr id="275" name="组合 274"/>
            <p:cNvGrpSpPr/>
            <p:nvPr/>
          </p:nvGrpSpPr>
          <p:grpSpPr>
            <a:xfrm>
              <a:off x="7377" y="5218"/>
              <a:ext cx="6193" cy="1090"/>
              <a:chOff x="9572" y="2143"/>
              <a:chExt cx="6193" cy="1090"/>
            </a:xfrm>
          </p:grpSpPr>
          <p:sp>
            <p:nvSpPr>
              <p:cNvPr id="276" name="矩形 275"/>
              <p:cNvSpPr/>
              <p:nvPr>
                <p:custDataLst>
                  <p:tags r:id="rId2"/>
                </p:custDataLst>
              </p:nvPr>
            </p:nvSpPr>
            <p:spPr>
              <a:xfrm>
                <a:off x="9572" y="2639"/>
                <a:ext cx="5955" cy="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en-US" altLang="zh-CN" sz="1335" dirty="0">
                    <a:solidFill>
                      <a:srgbClr val="767171"/>
                    </a:solidFill>
                    <a:latin typeface="Montserrat" charset="0"/>
                    <a:cs typeface="Montserrat" charset="0"/>
                    <a:sym typeface="+mn-ea"/>
                  </a:rPr>
                  <a:t>Allows mixed use of batteries from different batches and new/old batteries when expanding the system</a:t>
                </a:r>
                <a:endPara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  <p:sp>
            <p:nvSpPr>
              <p:cNvPr id="277" name="文本框 276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572" y="2143"/>
                <a:ext cx="6193" cy="651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Support Mixed Use of Different SOH and SOC</a:t>
                </a:r>
                <a:endPara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6410" y="5393"/>
              <a:ext cx="724" cy="724"/>
              <a:chOff x="6410" y="5392"/>
              <a:chExt cx="724" cy="724"/>
            </a:xfrm>
          </p:grpSpPr>
          <p:sp>
            <p:nvSpPr>
              <p:cNvPr id="279" name="椭圆 278"/>
              <p:cNvSpPr/>
              <p:nvPr>
                <p:custDataLst>
                  <p:tags r:id="rId4"/>
                </p:custDataLst>
              </p:nvPr>
            </p:nvSpPr>
            <p:spPr>
              <a:xfrm>
                <a:off x="6410" y="5392"/>
                <a:ext cx="724" cy="72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254000" dist="101600" dir="1800000" algn="tr" rotWithShape="0">
                  <a:srgbClr val="276AD4">
                    <a:alpha val="15000"/>
                  </a:srgb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grpSp>
            <p:nvGrpSpPr>
              <p:cNvPr id="293" name="组合 292"/>
              <p:cNvGrpSpPr/>
              <p:nvPr/>
            </p:nvGrpSpPr>
            <p:grpSpPr>
              <a:xfrm>
                <a:off x="6623" y="5577"/>
                <a:ext cx="286" cy="333"/>
                <a:chOff x="34942" y="9815"/>
                <a:chExt cx="574" cy="668"/>
              </a:xfrm>
            </p:grpSpPr>
            <p:sp>
              <p:nvSpPr>
                <p:cNvPr id="287" name="六边形 286"/>
                <p:cNvSpPr/>
                <p:nvPr>
                  <p:custDataLst>
                    <p:tags r:id="rId5"/>
                  </p:custDataLst>
                </p:nvPr>
              </p:nvSpPr>
              <p:spPr>
                <a:xfrm rot="5400000">
                  <a:off x="34895" y="9862"/>
                  <a:ext cx="669" cy="575"/>
                </a:xfrm>
                <a:prstGeom prst="hexagon">
                  <a:avLst>
                    <a:gd name="adj" fmla="val 27013"/>
                    <a:gd name="vf" fmla="val 115470"/>
                  </a:avLst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288" name="六边形 287"/>
                <p:cNvSpPr/>
                <p:nvPr>
                  <p:custDataLst>
                    <p:tags r:id="rId6"/>
                  </p:custDataLst>
                </p:nvPr>
              </p:nvSpPr>
              <p:spPr>
                <a:xfrm rot="5400000">
                  <a:off x="35085" y="10026"/>
                  <a:ext cx="290" cy="249"/>
                </a:xfrm>
                <a:prstGeom prst="hexagon">
                  <a:avLst>
                    <a:gd name="adj" fmla="val 27013"/>
                    <a:gd name="vf" fmla="val 115470"/>
                  </a:avLst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cxnSp>
              <p:nvCxnSpPr>
                <p:cNvPr id="289" name="直接连接符 288"/>
                <p:cNvCxnSpPr>
                  <a:stCxn id="287" idx="3"/>
                  <a:endCxn id="288" idx="3"/>
                </p:cNvCxnSpPr>
                <p:nvPr>
                  <p:custDataLst>
                    <p:tags r:id="rId7"/>
                  </p:custDataLst>
                </p:nvPr>
              </p:nvCxnSpPr>
              <p:spPr>
                <a:xfrm>
                  <a:off x="35230" y="9815"/>
                  <a:ext cx="0" cy="19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直接连接符 289"/>
                <p:cNvCxnSpPr>
                  <a:stCxn id="288" idx="5"/>
                  <a:endCxn id="287" idx="5"/>
                </p:cNvCxnSpPr>
                <p:nvPr>
                  <p:custDataLst>
                    <p:tags r:id="rId8"/>
                  </p:custDataLst>
                </p:nvPr>
              </p:nvCxnSpPr>
              <p:spPr>
                <a:xfrm>
                  <a:off x="35354" y="10228"/>
                  <a:ext cx="163" cy="101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直接连接符 290"/>
                <p:cNvCxnSpPr>
                  <a:stCxn id="288" idx="1"/>
                  <a:endCxn id="287" idx="1"/>
                </p:cNvCxnSpPr>
                <p:nvPr>
                  <p:custDataLst>
                    <p:tags r:id="rId9"/>
                  </p:custDataLst>
                </p:nvPr>
              </p:nvCxnSpPr>
              <p:spPr>
                <a:xfrm flipH="1">
                  <a:off x="34942" y="10228"/>
                  <a:ext cx="163" cy="101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" name="组合 7"/>
          <p:cNvGrpSpPr/>
          <p:nvPr/>
        </p:nvGrpSpPr>
        <p:grpSpPr>
          <a:xfrm>
            <a:off x="5427133" y="2262295"/>
            <a:ext cx="5486400" cy="922867"/>
            <a:chOff x="6410" y="2672"/>
            <a:chExt cx="6480" cy="1090"/>
          </a:xfrm>
        </p:grpSpPr>
        <p:grpSp>
          <p:nvGrpSpPr>
            <p:cNvPr id="258" name="组合 257"/>
            <p:cNvGrpSpPr/>
            <p:nvPr/>
          </p:nvGrpSpPr>
          <p:grpSpPr>
            <a:xfrm>
              <a:off x="7377" y="2672"/>
              <a:ext cx="5513" cy="1090"/>
              <a:chOff x="9572" y="2494"/>
              <a:chExt cx="5513" cy="1090"/>
            </a:xfrm>
          </p:grpSpPr>
          <p:sp>
            <p:nvSpPr>
              <p:cNvPr id="259" name="矩形 2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9572" y="2990"/>
                <a:ext cx="5513" cy="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en-US" altLang="zh-CN" sz="1335" dirty="0">
                    <a:solidFill>
                      <a:srgbClr val="767171"/>
                    </a:solidFill>
                    <a:latin typeface="Montserrat" charset="0"/>
                    <a:cs typeface="Montserrat" charset="0"/>
                    <a:sym typeface="+mn-ea"/>
                  </a:rPr>
                  <a:t>Automatically balances SOC deviation within 2 hours for faster installation</a:t>
                </a:r>
                <a:endPara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  <p:sp>
            <p:nvSpPr>
              <p:cNvPr id="260" name="文本框 25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9572" y="2494"/>
                <a:ext cx="5513" cy="56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Full Power Fast Active Battery Balancing</a:t>
                </a:r>
                <a:endPara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6410" y="2787"/>
              <a:ext cx="724" cy="724"/>
              <a:chOff x="6410" y="2787"/>
              <a:chExt cx="724" cy="724"/>
            </a:xfrm>
          </p:grpSpPr>
          <p:sp>
            <p:nvSpPr>
              <p:cNvPr id="256" name="椭圆 255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10" y="2787"/>
                <a:ext cx="724" cy="724"/>
              </a:xfrm>
              <a:prstGeom prst="ellipse">
                <a:avLst/>
              </a:prstGeom>
              <a:gradFill>
                <a:gsLst>
                  <a:gs pos="100000">
                    <a:srgbClr val="0070C0"/>
                  </a:gs>
                  <a:gs pos="0">
                    <a:srgbClr val="0070C0"/>
                  </a:gs>
                </a:gsLst>
                <a:lin ang="0" scaled="0"/>
              </a:gradFill>
              <a:ln>
                <a:noFill/>
              </a:ln>
              <a:effectLst>
                <a:outerShdw blurRad="254000" dist="101600" dir="1800000" algn="tr" rotWithShape="0">
                  <a:srgbClr val="276AD4">
                    <a:alpha val="15000"/>
                  </a:srgb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pic>
            <p:nvPicPr>
              <p:cNvPr id="294" name="图片 293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6647" y="2961"/>
                <a:ext cx="259" cy="376"/>
              </a:xfrm>
              <a:prstGeom prst="rect">
                <a:avLst/>
              </a:prstGeom>
            </p:spPr>
          </p:pic>
        </p:grpSp>
      </p:grpSp>
      <p:grpSp>
        <p:nvGrpSpPr>
          <p:cNvPr id="7" name="组合 6"/>
          <p:cNvGrpSpPr/>
          <p:nvPr/>
        </p:nvGrpSpPr>
        <p:grpSpPr>
          <a:xfrm>
            <a:off x="5427134" y="3402755"/>
            <a:ext cx="5700607" cy="922867"/>
            <a:chOff x="6410" y="4019"/>
            <a:chExt cx="6733" cy="1090"/>
          </a:xfrm>
        </p:grpSpPr>
        <p:grpSp>
          <p:nvGrpSpPr>
            <p:cNvPr id="267" name="组合 266"/>
            <p:cNvGrpSpPr/>
            <p:nvPr/>
          </p:nvGrpSpPr>
          <p:grpSpPr>
            <a:xfrm>
              <a:off x="7377" y="4019"/>
              <a:ext cx="5766" cy="1090"/>
              <a:chOff x="9572" y="2325"/>
              <a:chExt cx="5766" cy="1090"/>
            </a:xfrm>
          </p:grpSpPr>
          <p:sp>
            <p:nvSpPr>
              <p:cNvPr id="268" name="矩形 267"/>
              <p:cNvSpPr/>
              <p:nvPr>
                <p:custDataLst>
                  <p:tags r:id="rId15"/>
                </p:custDataLst>
              </p:nvPr>
            </p:nvSpPr>
            <p:spPr>
              <a:xfrm>
                <a:off x="9572" y="2821"/>
                <a:ext cx="5766" cy="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en-US" altLang="zh-CN" sz="1335" dirty="0">
                    <a:solidFill>
                      <a:srgbClr val="767171"/>
                    </a:solidFill>
                    <a:latin typeface="Montserrat" charset="0"/>
                    <a:cs typeface="Montserrat" charset="0"/>
                    <a:sym typeface="+mn-ea"/>
                  </a:rPr>
                  <a:t>Ensures battery pack SOC difference within a day does not exceed 5%</a:t>
                </a:r>
                <a:endPara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  <p:sp>
            <p:nvSpPr>
              <p:cNvPr id="269" name="文本框 268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9572" y="2325"/>
                <a:ext cx="5513" cy="46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24 Hours Balancing Error Less than 5% </a:t>
                </a:r>
                <a:endPara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6410" y="4090"/>
              <a:ext cx="724" cy="724"/>
              <a:chOff x="6410" y="4222"/>
              <a:chExt cx="724" cy="724"/>
            </a:xfrm>
          </p:grpSpPr>
          <p:sp>
            <p:nvSpPr>
              <p:cNvPr id="271" name="椭圆 270"/>
              <p:cNvSpPr/>
              <p:nvPr>
                <p:custDataLst>
                  <p:tags r:id="rId17"/>
                </p:custDataLst>
              </p:nvPr>
            </p:nvSpPr>
            <p:spPr>
              <a:xfrm>
                <a:off x="6410" y="4222"/>
                <a:ext cx="724" cy="72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254000" dist="101600" dir="1800000" algn="tr" rotWithShape="0">
                  <a:srgbClr val="276AD4">
                    <a:alpha val="15000"/>
                  </a:srgb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pic>
            <p:nvPicPr>
              <p:cNvPr id="295" name="图片 294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23" y="4403"/>
                <a:ext cx="334" cy="353"/>
              </a:xfrm>
              <a:prstGeom prst="rect">
                <a:avLst/>
              </a:prstGeom>
            </p:spPr>
          </p:pic>
        </p:grpSp>
      </p:grpSp>
      <p:grpSp>
        <p:nvGrpSpPr>
          <p:cNvPr id="33" name="组合 32"/>
          <p:cNvGrpSpPr/>
          <p:nvPr/>
        </p:nvGrpSpPr>
        <p:grpSpPr>
          <a:xfrm>
            <a:off x="994833" y="1503680"/>
            <a:ext cx="4184227" cy="5151120"/>
            <a:chOff x="1175" y="1776"/>
            <a:chExt cx="4942" cy="6084"/>
          </a:xfrm>
        </p:grpSpPr>
        <p:grpSp>
          <p:nvGrpSpPr>
            <p:cNvPr id="18" name="组合 17"/>
            <p:cNvGrpSpPr/>
            <p:nvPr/>
          </p:nvGrpSpPr>
          <p:grpSpPr>
            <a:xfrm>
              <a:off x="4065" y="6334"/>
              <a:ext cx="1788" cy="1298"/>
              <a:chOff x="1259" y="6683"/>
              <a:chExt cx="1826" cy="1298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263" y="6689"/>
                <a:ext cx="1823" cy="1293"/>
              </a:xfrm>
              <a:prstGeom prst="rect">
                <a:avLst/>
              </a:prstGeom>
              <a:gradFill>
                <a:gsLst>
                  <a:gs pos="100000">
                    <a:srgbClr val="E2E4E6">
                      <a:alpha val="0"/>
                    </a:srgbClr>
                  </a:gs>
                  <a:gs pos="0">
                    <a:srgbClr val="F7F7F7"/>
                  </a:gs>
                </a:gsLst>
                <a:lin ang="498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259" y="6683"/>
                <a:ext cx="236" cy="1293"/>
              </a:xfrm>
              <a:prstGeom prst="rect">
                <a:avLst/>
              </a:prstGeom>
              <a:gradFill>
                <a:gsLst>
                  <a:gs pos="100000">
                    <a:srgbClr val="E2E4E6">
                      <a:alpha val="0"/>
                    </a:srgbClr>
                  </a:gs>
                  <a:gs pos="0">
                    <a:srgbClr val="B7B7B7"/>
                  </a:gs>
                </a:gsLst>
                <a:lin ang="498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259" y="6562"/>
              <a:ext cx="1826" cy="1298"/>
              <a:chOff x="1259" y="6683"/>
              <a:chExt cx="1826" cy="1298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263" y="6689"/>
                <a:ext cx="1823" cy="1293"/>
              </a:xfrm>
              <a:prstGeom prst="rect">
                <a:avLst/>
              </a:prstGeom>
              <a:gradFill>
                <a:gsLst>
                  <a:gs pos="100000">
                    <a:srgbClr val="E2E4E6">
                      <a:alpha val="0"/>
                    </a:srgbClr>
                  </a:gs>
                  <a:gs pos="0">
                    <a:srgbClr val="F7F7F7"/>
                  </a:gs>
                </a:gsLst>
                <a:lin ang="498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259" y="6683"/>
                <a:ext cx="236" cy="1293"/>
              </a:xfrm>
              <a:prstGeom prst="rect">
                <a:avLst/>
              </a:prstGeom>
              <a:gradFill>
                <a:gsLst>
                  <a:gs pos="100000">
                    <a:srgbClr val="E2E4E6">
                      <a:alpha val="0"/>
                    </a:srgbClr>
                  </a:gs>
                  <a:gs pos="0">
                    <a:srgbClr val="B7B7B7"/>
                  </a:gs>
                </a:gsLst>
                <a:lin ang="498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175" y="1776"/>
              <a:ext cx="4942" cy="5256"/>
              <a:chOff x="1175" y="1776"/>
              <a:chExt cx="4942" cy="5256"/>
            </a:xfrm>
            <a:effectLst/>
          </p:grpSpPr>
          <p:grpSp>
            <p:nvGrpSpPr>
              <p:cNvPr id="13" name="组合 12"/>
              <p:cNvGrpSpPr/>
              <p:nvPr/>
            </p:nvGrpSpPr>
            <p:grpSpPr>
              <a:xfrm>
                <a:off x="1175" y="1776"/>
                <a:ext cx="4942" cy="5256"/>
                <a:chOff x="1175" y="1776"/>
                <a:chExt cx="4942" cy="5256"/>
              </a:xfrm>
            </p:grpSpPr>
            <p:sp>
              <p:nvSpPr>
                <p:cNvPr id="3" name="右箭头 2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3228" y="4174"/>
                  <a:ext cx="715" cy="341"/>
                </a:xfrm>
                <a:prstGeom prst="rightArrow">
                  <a:avLst>
                    <a:gd name="adj1" fmla="val 55172"/>
                    <a:gd name="adj2" fmla="val 77602"/>
                  </a:avLst>
                </a:prstGeom>
                <a:gradFill>
                  <a:gsLst>
                    <a:gs pos="100000">
                      <a:srgbClr val="7FC6F0"/>
                    </a:gs>
                    <a:gs pos="0">
                      <a:srgbClr val="276AD4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sz="2400"/>
                </a:p>
              </p:txBody>
            </p:sp>
            <p:pic>
              <p:nvPicPr>
                <p:cNvPr id="20" name="图片 19" descr="E:/赵庆岩-工作/2024/6月/三相PowerAll新品发布PPT/配图/组 3.png组 3"/>
                <p:cNvPicPr>
                  <a:picLocks noChangeAspect="1"/>
                </p:cNvPicPr>
                <p:nvPr/>
              </p:nvPicPr>
              <p:blipFill>
                <a:blip r:embed="rId20"/>
                <a:srcRect l="29" r="29"/>
                <a:stretch>
                  <a:fillRect/>
                </a:stretch>
              </p:blipFill>
              <p:spPr>
                <a:xfrm>
                  <a:off x="1234" y="1776"/>
                  <a:ext cx="1951" cy="5256"/>
                </a:xfrm>
                <a:prstGeom prst="rect">
                  <a:avLst/>
                </a:prstGeom>
              </p:spPr>
            </p:pic>
            <p:pic>
              <p:nvPicPr>
                <p:cNvPr id="21" name="图片 20" descr="E:/赵庆岩-工作/2024/6月/三相PowerAll新品发布PPT/配图/组 4.png组 4"/>
                <p:cNvPicPr>
                  <a:picLocks noChangeAspect="1"/>
                </p:cNvPicPr>
                <p:nvPr/>
              </p:nvPicPr>
              <p:blipFill>
                <a:blip r:embed="rId21"/>
                <a:srcRect l="30" r="30"/>
                <a:stretch>
                  <a:fillRect/>
                </a:stretch>
              </p:blipFill>
              <p:spPr>
                <a:xfrm>
                  <a:off x="4049" y="1844"/>
                  <a:ext cx="1853" cy="4992"/>
                </a:xfrm>
                <a:prstGeom prst="rect">
                  <a:avLst/>
                </a:prstGeom>
              </p:spPr>
            </p:pic>
            <p:sp>
              <p:nvSpPr>
                <p:cNvPr id="22" name="PA-文本框 29"/>
                <p:cNvSpPr txBox="1"/>
                <p:nvPr/>
              </p:nvSpPr>
              <p:spPr>
                <a:xfrm>
                  <a:off x="1415" y="4952"/>
                  <a:ext cx="1692" cy="303"/>
                </a:xfrm>
                <a:prstGeom prst="rect">
                  <a:avLst/>
                </a:prstGeom>
                <a:noFill/>
                <a:scene3d>
                  <a:camera prst="perspectiveLeft"/>
                  <a:lightRig rig="threePt" dir="t"/>
                </a:scene3d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just">
                    <a:lnSpc>
                      <a:spcPct val="130000"/>
                    </a:lnSpc>
                    <a:defRPr sz="1200">
                      <a:solidFill>
                        <a:schemeClr val="bg1">
                          <a:alpha val="80000"/>
                        </a:schemeClr>
                      </a:solidFill>
                      <a:latin typeface="DIN Light" pitchFamily="50" charset="0"/>
                      <a:ea typeface="腾讯体 W7" panose="020C08030202040F0204" pitchFamily="34" charset="-122"/>
                      <a:cs typeface="+mn-ea"/>
                    </a:defRPr>
                  </a:lvl1pPr>
                </a:lstStyle>
                <a:p>
                  <a:pPr algn="ctr">
                    <a:lnSpc>
                      <a:spcPct val="100000"/>
                    </a:lnSpc>
                  </a:pPr>
                  <a:r>
                    <a:rPr lang="en-US" altLang="zh-CN" sz="1065" dirty="0">
                      <a:solidFill>
                        <a:schemeClr val="bg1"/>
                      </a:solidFill>
                      <a:latin typeface="Montserrat Medium" charset="0"/>
                      <a:cs typeface="Montserrat Medium" charset="0"/>
                      <a:sym typeface="+mn-lt"/>
                    </a:rPr>
                    <a:t>Discharging</a:t>
                  </a:r>
                  <a:endParaRPr lang="en-US" altLang="zh-CN" sz="1065" dirty="0">
                    <a:solidFill>
                      <a:schemeClr val="bg1"/>
                    </a:solidFill>
                    <a:latin typeface="Montserrat Medium" charset="0"/>
                    <a:cs typeface="Montserrat Medium" charset="0"/>
                    <a:sym typeface="+mn-lt"/>
                  </a:endParaRPr>
                </a:p>
              </p:txBody>
            </p:sp>
            <p:sp>
              <p:nvSpPr>
                <p:cNvPr id="31" name="PA-文本框 34"/>
                <p:cNvSpPr txBox="1"/>
                <p:nvPr/>
              </p:nvSpPr>
              <p:spPr>
                <a:xfrm>
                  <a:off x="1175" y="6092"/>
                  <a:ext cx="2171" cy="303"/>
                </a:xfrm>
                <a:prstGeom prst="rect">
                  <a:avLst/>
                </a:prstGeom>
                <a:noFill/>
                <a:scene3d>
                  <a:camera prst="perspectiveLeft"/>
                  <a:lightRig rig="threePt" dir="t"/>
                </a:scene3d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just">
                    <a:lnSpc>
                      <a:spcPct val="130000"/>
                    </a:lnSpc>
                    <a:defRPr sz="1200">
                      <a:solidFill>
                        <a:schemeClr val="bg1">
                          <a:alpha val="80000"/>
                        </a:schemeClr>
                      </a:solidFill>
                      <a:latin typeface="DIN Light" pitchFamily="50" charset="0"/>
                      <a:ea typeface="腾讯体 W7" panose="020C08030202040F0204" pitchFamily="34" charset="-122"/>
                      <a:cs typeface="+mn-ea"/>
                    </a:defRPr>
                  </a:lvl1pPr>
                </a:lstStyle>
                <a:p>
                  <a:pPr algn="ctr">
                    <a:lnSpc>
                      <a:spcPct val="100000"/>
                    </a:lnSpc>
                  </a:pPr>
                  <a:r>
                    <a:rPr lang="en-US" altLang="zh-CN" sz="1065" dirty="0">
                      <a:solidFill>
                        <a:schemeClr val="bg1"/>
                      </a:solidFill>
                      <a:latin typeface="Montserrat Medium" charset="0"/>
                      <a:cs typeface="Montserrat Medium" charset="0"/>
                      <a:sym typeface="+mn-lt"/>
                    </a:rPr>
                    <a:t>Discharging</a:t>
                  </a:r>
                  <a:endParaRPr lang="en-US" altLang="zh-CN" sz="1065" dirty="0">
                    <a:solidFill>
                      <a:schemeClr val="bg1"/>
                    </a:solidFill>
                    <a:latin typeface="Montserrat Medium" charset="0"/>
                    <a:cs typeface="Montserrat Medium" charset="0"/>
                    <a:sym typeface="+mn-lt"/>
                  </a:endParaRPr>
                </a:p>
              </p:txBody>
            </p:sp>
            <p:sp>
              <p:nvSpPr>
                <p:cNvPr id="23" name="PA-文本框 29"/>
                <p:cNvSpPr txBox="1"/>
                <p:nvPr/>
              </p:nvSpPr>
              <p:spPr>
                <a:xfrm>
                  <a:off x="1439" y="3653"/>
                  <a:ext cx="1643" cy="303"/>
                </a:xfrm>
                <a:prstGeom prst="rect">
                  <a:avLst/>
                </a:prstGeom>
                <a:noFill/>
                <a:scene3d>
                  <a:camera prst="perspectiveLeft"/>
                  <a:lightRig rig="threePt" dir="t"/>
                </a:scene3d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just">
                    <a:lnSpc>
                      <a:spcPct val="130000"/>
                    </a:lnSpc>
                    <a:defRPr sz="1200">
                      <a:solidFill>
                        <a:schemeClr val="bg1">
                          <a:alpha val="80000"/>
                        </a:schemeClr>
                      </a:solidFill>
                      <a:latin typeface="DIN Light" pitchFamily="50" charset="0"/>
                      <a:ea typeface="腾讯体 W7" panose="020C08030202040F0204" pitchFamily="34" charset="-122"/>
                      <a:cs typeface="+mn-ea"/>
                    </a:defRPr>
                  </a:lvl1pPr>
                </a:lstStyle>
                <a:p>
                  <a:pPr algn="ctr">
                    <a:lnSpc>
                      <a:spcPct val="100000"/>
                    </a:lnSpc>
                  </a:pPr>
                  <a:r>
                    <a:rPr lang="en-US" altLang="zh-CN" sz="1065" dirty="0">
                      <a:solidFill>
                        <a:schemeClr val="bg1"/>
                      </a:solidFill>
                      <a:latin typeface="Montserrat Medium" charset="0"/>
                      <a:cs typeface="Montserrat Medium" charset="0"/>
                      <a:sym typeface="+mn-lt"/>
                    </a:rPr>
                    <a:t>Discharging</a:t>
                  </a:r>
                  <a:endParaRPr lang="en-US" altLang="zh-CN" sz="1065" dirty="0">
                    <a:solidFill>
                      <a:schemeClr val="bg1"/>
                    </a:solidFill>
                    <a:latin typeface="Montserrat Medium" charset="0"/>
                    <a:cs typeface="Montserrat Medium" charset="0"/>
                    <a:sym typeface="+mn-lt"/>
                  </a:endParaRPr>
                </a:p>
              </p:txBody>
            </p:sp>
            <p:sp>
              <p:nvSpPr>
                <p:cNvPr id="24" name="PA-文本框 28"/>
                <p:cNvSpPr txBox="1"/>
                <p:nvPr/>
              </p:nvSpPr>
              <p:spPr>
                <a:xfrm>
                  <a:off x="1863" y="3232"/>
                  <a:ext cx="794" cy="545"/>
                </a:xfrm>
                <a:prstGeom prst="rect">
                  <a:avLst/>
                </a:prstGeom>
                <a:noFill/>
                <a:scene3d>
                  <a:camera prst="perspectiveLeft"/>
                  <a:lightRig rig="threePt" dir="t"/>
                </a:scene3d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4800">
                      <a:solidFill>
                        <a:schemeClr val="bg1"/>
                      </a:solidFill>
                      <a:latin typeface="Shapiro 75 Heavy" panose="020B0703050000020004" pitchFamily="34" charset="0"/>
                      <a:cs typeface="+mn-ea"/>
                    </a:defRPr>
                  </a:lvl1pPr>
                </a:lstStyle>
                <a:p>
                  <a:pPr algn="ctr"/>
                  <a:r>
                    <a:rPr lang="en-US" altLang="zh-CN" sz="2400" dirty="0">
                      <a:latin typeface="Montserrat ExtraBold" charset="0"/>
                      <a:cs typeface="Montserrat ExtraBold" charset="0"/>
                    </a:rPr>
                    <a:t>0%</a:t>
                  </a:r>
                  <a:endParaRPr lang="en-US" altLang="zh-CN" sz="2400" dirty="0">
                    <a:latin typeface="Montserrat ExtraBold" charset="0"/>
                    <a:cs typeface="Montserrat ExtraBold" charset="0"/>
                  </a:endParaRPr>
                </a:p>
              </p:txBody>
            </p:sp>
            <p:sp>
              <p:nvSpPr>
                <p:cNvPr id="108" name="PA-文本框 28"/>
                <p:cNvSpPr txBox="1"/>
                <p:nvPr/>
              </p:nvSpPr>
              <p:spPr>
                <a:xfrm>
                  <a:off x="1753" y="4517"/>
                  <a:ext cx="1015" cy="545"/>
                </a:xfrm>
                <a:prstGeom prst="rect">
                  <a:avLst/>
                </a:prstGeom>
                <a:noFill/>
                <a:scene3d>
                  <a:camera prst="perspectiveLeft"/>
                  <a:lightRig rig="threePt" dir="t"/>
                </a:scene3d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4800">
                      <a:solidFill>
                        <a:schemeClr val="bg1"/>
                      </a:solidFill>
                      <a:latin typeface="Shapiro 75 Heavy" panose="020B0703050000020004" pitchFamily="34" charset="0"/>
                      <a:cs typeface="+mn-ea"/>
                    </a:defRPr>
                  </a:lvl1pPr>
                </a:lstStyle>
                <a:p>
                  <a:pPr algn="ctr"/>
                  <a:r>
                    <a:rPr lang="en-US" altLang="zh-CN" sz="2400" dirty="0">
                      <a:latin typeface="Montserrat ExtraBold" charset="0"/>
                      <a:cs typeface="Montserrat ExtraBold" charset="0"/>
                    </a:rPr>
                    <a:t>50%</a:t>
                  </a:r>
                  <a:endParaRPr lang="en-US" altLang="zh-CN" sz="2400" dirty="0">
                    <a:latin typeface="Montserrat ExtraBold" charset="0"/>
                    <a:cs typeface="Montserrat ExtraBold" charset="0"/>
                  </a:endParaRPr>
                </a:p>
              </p:txBody>
            </p:sp>
            <p:sp>
              <p:nvSpPr>
                <p:cNvPr id="109" name="PA-文本框 28"/>
                <p:cNvSpPr txBox="1"/>
                <p:nvPr/>
              </p:nvSpPr>
              <p:spPr>
                <a:xfrm>
                  <a:off x="1664" y="5696"/>
                  <a:ext cx="1191" cy="545"/>
                </a:xfrm>
                <a:prstGeom prst="rect">
                  <a:avLst/>
                </a:prstGeom>
                <a:noFill/>
                <a:scene3d>
                  <a:camera prst="perspectiveLeft"/>
                  <a:lightRig rig="threePt" dir="t"/>
                </a:scene3d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4800">
                      <a:solidFill>
                        <a:schemeClr val="bg1"/>
                      </a:solidFill>
                      <a:latin typeface="Shapiro 75 Heavy" panose="020B0703050000020004" pitchFamily="34" charset="0"/>
                      <a:cs typeface="+mn-ea"/>
                    </a:defRPr>
                  </a:lvl1pPr>
                </a:lstStyle>
                <a:p>
                  <a:pPr algn="ctr"/>
                  <a:r>
                    <a:rPr lang="en-US" altLang="zh-CN" sz="2400" dirty="0">
                      <a:latin typeface="Montserrat ExtraBold" charset="0"/>
                      <a:cs typeface="Montserrat ExtraBold" charset="0"/>
                    </a:rPr>
                    <a:t>100%</a:t>
                  </a:r>
                  <a:endParaRPr lang="en-US" altLang="zh-CN" sz="2400" dirty="0">
                    <a:latin typeface="Montserrat ExtraBold" charset="0"/>
                    <a:cs typeface="Montserrat ExtraBold" charset="0"/>
                  </a:endParaRPr>
                </a:p>
              </p:txBody>
            </p:sp>
            <p:sp>
              <p:nvSpPr>
                <p:cNvPr id="26" name="PA-文本框 34"/>
                <p:cNvSpPr txBox="1"/>
                <p:nvPr/>
              </p:nvSpPr>
              <p:spPr>
                <a:xfrm>
                  <a:off x="3946" y="6057"/>
                  <a:ext cx="2171" cy="303"/>
                </a:xfrm>
                <a:prstGeom prst="rect">
                  <a:avLst/>
                </a:prstGeom>
                <a:noFill/>
                <a:scene3d>
                  <a:camera prst="perspectiveLeft"/>
                  <a:lightRig rig="threePt" dir="t"/>
                </a:scene3d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just">
                    <a:lnSpc>
                      <a:spcPct val="130000"/>
                    </a:lnSpc>
                    <a:defRPr sz="1200">
                      <a:solidFill>
                        <a:schemeClr val="bg1">
                          <a:alpha val="80000"/>
                        </a:schemeClr>
                      </a:solidFill>
                      <a:latin typeface="DIN Light" pitchFamily="50" charset="0"/>
                      <a:ea typeface="腾讯体 W7" panose="020C08030202040F0204" pitchFamily="34" charset="-122"/>
                      <a:cs typeface="+mn-ea"/>
                    </a:defRPr>
                  </a:lvl1pPr>
                </a:lstStyle>
                <a:p>
                  <a:pPr algn="ctr">
                    <a:lnSpc>
                      <a:spcPct val="100000"/>
                    </a:lnSpc>
                  </a:pPr>
                  <a:r>
                    <a:rPr lang="en-US" altLang="zh-CN" sz="1065" dirty="0">
                      <a:solidFill>
                        <a:schemeClr val="bg1"/>
                      </a:solidFill>
                      <a:latin typeface="Montserrat Medium" charset="0"/>
                      <a:cs typeface="Montserrat Medium" charset="0"/>
                      <a:sym typeface="+mn-lt"/>
                    </a:rPr>
                    <a:t>Discharging</a:t>
                  </a:r>
                  <a:endParaRPr lang="en-US" altLang="zh-CN" sz="1065" dirty="0">
                    <a:solidFill>
                      <a:schemeClr val="bg1"/>
                    </a:solidFill>
                    <a:latin typeface="Montserrat Medium" charset="0"/>
                    <a:cs typeface="Montserrat Medium" charset="0"/>
                    <a:sym typeface="+mn-lt"/>
                  </a:endParaRPr>
                </a:p>
              </p:txBody>
            </p:sp>
            <p:sp>
              <p:nvSpPr>
                <p:cNvPr id="27" name="PA-文本框 29"/>
                <p:cNvSpPr txBox="1"/>
                <p:nvPr/>
              </p:nvSpPr>
              <p:spPr>
                <a:xfrm>
                  <a:off x="4210" y="3618"/>
                  <a:ext cx="1643" cy="303"/>
                </a:xfrm>
                <a:prstGeom prst="rect">
                  <a:avLst/>
                </a:prstGeom>
                <a:noFill/>
                <a:scene3d>
                  <a:camera prst="perspectiveLeft"/>
                  <a:lightRig rig="threePt" dir="t"/>
                </a:scene3d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just">
                    <a:lnSpc>
                      <a:spcPct val="130000"/>
                    </a:lnSpc>
                    <a:defRPr sz="1200">
                      <a:solidFill>
                        <a:schemeClr val="bg1">
                          <a:alpha val="80000"/>
                        </a:schemeClr>
                      </a:solidFill>
                      <a:latin typeface="DIN Light" pitchFamily="50" charset="0"/>
                      <a:ea typeface="腾讯体 W7" panose="020C08030202040F0204" pitchFamily="34" charset="-122"/>
                      <a:cs typeface="+mn-ea"/>
                    </a:defRPr>
                  </a:lvl1pPr>
                </a:lstStyle>
                <a:p>
                  <a:pPr algn="ctr">
                    <a:lnSpc>
                      <a:spcPct val="100000"/>
                    </a:lnSpc>
                  </a:pPr>
                  <a:r>
                    <a:rPr lang="en-US" altLang="zh-CN" sz="1065" dirty="0">
                      <a:solidFill>
                        <a:schemeClr val="bg1"/>
                      </a:solidFill>
                      <a:latin typeface="Montserrat Medium" charset="0"/>
                      <a:cs typeface="Montserrat Medium" charset="0"/>
                      <a:sym typeface="+mn-lt"/>
                    </a:rPr>
                    <a:t>Discharging</a:t>
                  </a:r>
                  <a:endParaRPr lang="en-US" altLang="zh-CN" sz="1065" dirty="0">
                    <a:solidFill>
                      <a:schemeClr val="bg1"/>
                    </a:solidFill>
                    <a:latin typeface="Montserrat Medium" charset="0"/>
                    <a:cs typeface="Montserrat Medium" charset="0"/>
                    <a:sym typeface="+mn-lt"/>
                  </a:endParaRPr>
                </a:p>
              </p:txBody>
            </p:sp>
            <p:sp>
              <p:nvSpPr>
                <p:cNvPr id="29" name="PA-文本框 28"/>
                <p:cNvSpPr txBox="1"/>
                <p:nvPr/>
              </p:nvSpPr>
              <p:spPr>
                <a:xfrm>
                  <a:off x="4524" y="3197"/>
                  <a:ext cx="1015" cy="545"/>
                </a:xfrm>
                <a:prstGeom prst="rect">
                  <a:avLst/>
                </a:prstGeom>
                <a:noFill/>
                <a:scene3d>
                  <a:camera prst="perspectiveLeft"/>
                  <a:lightRig rig="threePt" dir="t"/>
                </a:scene3d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4800">
                      <a:solidFill>
                        <a:schemeClr val="bg1"/>
                      </a:solidFill>
                      <a:latin typeface="Shapiro 75 Heavy" panose="020B0703050000020004" pitchFamily="34" charset="0"/>
                      <a:cs typeface="+mn-ea"/>
                    </a:defRPr>
                  </a:lvl1pPr>
                </a:lstStyle>
                <a:p>
                  <a:pPr algn="ctr"/>
                  <a:r>
                    <a:rPr lang="en-US" altLang="zh-CN" sz="2400" dirty="0">
                      <a:latin typeface="Montserrat ExtraBold" charset="0"/>
                      <a:cs typeface="Montserrat ExtraBold" charset="0"/>
                    </a:rPr>
                    <a:t>50%</a:t>
                  </a:r>
                  <a:endParaRPr lang="en-US" altLang="zh-CN" sz="2400" dirty="0">
                    <a:latin typeface="Montserrat ExtraBold" charset="0"/>
                    <a:cs typeface="Montserrat ExtraBold" charset="0"/>
                  </a:endParaRPr>
                </a:p>
              </p:txBody>
            </p:sp>
            <p:sp>
              <p:nvSpPr>
                <p:cNvPr id="30" name="PA-文本框 28"/>
                <p:cNvSpPr txBox="1"/>
                <p:nvPr/>
              </p:nvSpPr>
              <p:spPr>
                <a:xfrm>
                  <a:off x="4524" y="4482"/>
                  <a:ext cx="1015" cy="545"/>
                </a:xfrm>
                <a:prstGeom prst="rect">
                  <a:avLst/>
                </a:prstGeom>
                <a:noFill/>
                <a:scene3d>
                  <a:camera prst="perspectiveLeft"/>
                  <a:lightRig rig="threePt" dir="t"/>
                </a:scene3d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4800">
                      <a:solidFill>
                        <a:schemeClr val="bg1"/>
                      </a:solidFill>
                      <a:latin typeface="Shapiro 75 Heavy" panose="020B0703050000020004" pitchFamily="34" charset="0"/>
                      <a:cs typeface="+mn-ea"/>
                    </a:defRPr>
                  </a:lvl1pPr>
                </a:lstStyle>
                <a:p>
                  <a:pPr algn="ctr"/>
                  <a:r>
                    <a:rPr lang="en-US" altLang="zh-CN" sz="2400" dirty="0">
                      <a:latin typeface="Montserrat ExtraBold" charset="0"/>
                      <a:cs typeface="Montserrat ExtraBold" charset="0"/>
                    </a:rPr>
                    <a:t>50%</a:t>
                  </a:r>
                  <a:endParaRPr lang="en-US" altLang="zh-CN" sz="2400" dirty="0">
                    <a:latin typeface="Montserrat ExtraBold" charset="0"/>
                    <a:cs typeface="Montserrat ExtraBold" charset="0"/>
                  </a:endParaRPr>
                </a:p>
              </p:txBody>
            </p:sp>
            <p:sp>
              <p:nvSpPr>
                <p:cNvPr id="32" name="PA-文本框 28"/>
                <p:cNvSpPr txBox="1"/>
                <p:nvPr/>
              </p:nvSpPr>
              <p:spPr>
                <a:xfrm>
                  <a:off x="4524" y="5661"/>
                  <a:ext cx="1015" cy="545"/>
                </a:xfrm>
                <a:prstGeom prst="rect">
                  <a:avLst/>
                </a:prstGeom>
                <a:noFill/>
                <a:scene3d>
                  <a:camera prst="perspectiveLeft"/>
                  <a:lightRig rig="threePt" dir="t"/>
                </a:scene3d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4800">
                      <a:solidFill>
                        <a:schemeClr val="bg1"/>
                      </a:solidFill>
                      <a:latin typeface="Shapiro 75 Heavy" panose="020B0703050000020004" pitchFamily="34" charset="0"/>
                      <a:cs typeface="+mn-ea"/>
                    </a:defRPr>
                  </a:lvl1pPr>
                </a:lstStyle>
                <a:p>
                  <a:pPr algn="ctr"/>
                  <a:r>
                    <a:rPr lang="en-US" altLang="zh-CN" sz="2400" dirty="0">
                      <a:latin typeface="Montserrat ExtraBold" charset="0"/>
                      <a:cs typeface="Montserrat ExtraBold" charset="0"/>
                    </a:rPr>
                    <a:t>50%</a:t>
                  </a:r>
                  <a:endParaRPr lang="en-US" altLang="zh-CN" sz="2400" dirty="0">
                    <a:latin typeface="Montserrat ExtraBold" charset="0"/>
                    <a:cs typeface="Montserrat ExtraBold" charset="0"/>
                  </a:endParaRPr>
                </a:p>
              </p:txBody>
            </p:sp>
          </p:grpSp>
          <p:sp>
            <p:nvSpPr>
              <p:cNvPr id="25" name="PA-文本框 29"/>
              <p:cNvSpPr txBox="1"/>
              <p:nvPr/>
            </p:nvSpPr>
            <p:spPr>
              <a:xfrm>
                <a:off x="4186" y="4917"/>
                <a:ext cx="1692" cy="303"/>
              </a:xfrm>
              <a:prstGeom prst="rect">
                <a:avLst/>
              </a:prstGeom>
              <a:noFill/>
              <a:scene3d>
                <a:camera prst="perspectiveLeft"/>
                <a:lightRig rig="threePt" dir="t"/>
              </a:scene3d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just">
                  <a:lnSpc>
                    <a:spcPct val="130000"/>
                  </a:lnSpc>
                  <a:defRPr sz="1200">
                    <a:solidFill>
                      <a:schemeClr val="bg1">
                        <a:alpha val="80000"/>
                      </a:schemeClr>
                    </a:solidFill>
                    <a:latin typeface="DIN Light" pitchFamily="50" charset="0"/>
                    <a:ea typeface="腾讯体 W7" panose="020C08030202040F0204" pitchFamily="34" charset="-122"/>
                    <a:cs typeface="+mn-ea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altLang="zh-CN" sz="1065" dirty="0">
                    <a:solidFill>
                      <a:schemeClr val="bg1"/>
                    </a:solidFill>
                    <a:latin typeface="Montserrat Medium" charset="0"/>
                    <a:cs typeface="Montserrat Medium" charset="0"/>
                    <a:sym typeface="+mn-lt"/>
                  </a:rPr>
                  <a:t>Discharging</a:t>
                </a:r>
                <a:endParaRPr lang="en-US" altLang="zh-CN" sz="1065" dirty="0">
                  <a:solidFill>
                    <a:schemeClr val="bg1"/>
                  </a:solidFill>
                  <a:latin typeface="Montserrat Medium" charset="0"/>
                  <a:cs typeface="Montserrat Medium" charset="0"/>
                  <a:sym typeface="+mn-lt"/>
                </a:endParaRPr>
              </a:p>
            </p:txBody>
          </p:sp>
        </p:grpSp>
      </p:grp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80491" y="502073"/>
            <a:ext cx="9460653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Integrated Auto-Switch for EPS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6107007" y="1880447"/>
            <a:ext cx="1910080" cy="4808220"/>
            <a:chOff x="7438" y="2221"/>
            <a:chExt cx="2256" cy="5679"/>
          </a:xfrm>
        </p:grpSpPr>
        <p:pic>
          <p:nvPicPr>
            <p:cNvPr id="252" name="图片 251" descr="图层 1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605" y="6924"/>
              <a:ext cx="1994" cy="9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16" t="22338" r="27757" b="2174"/>
            <a:stretch>
              <a:fillRect/>
            </a:stretch>
          </p:blipFill>
          <p:spPr>
            <a:xfrm>
              <a:off x="7438" y="2221"/>
              <a:ext cx="2256" cy="514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>
            <a:off x="9009169" y="1878753"/>
            <a:ext cx="2663613" cy="4245187"/>
            <a:chOff x="10763" y="2219"/>
            <a:chExt cx="3146" cy="5014"/>
          </a:xfrm>
        </p:grpSpPr>
        <p:sp>
          <p:nvSpPr>
            <p:cNvPr id="8" name="圆角矩形 7"/>
            <p:cNvSpPr/>
            <p:nvPr/>
          </p:nvSpPr>
          <p:spPr>
            <a:xfrm>
              <a:off x="10763" y="2219"/>
              <a:ext cx="3147" cy="5014"/>
            </a:xfrm>
            <a:prstGeom prst="roundRect">
              <a:avLst>
                <a:gd name="adj" fmla="val 7931"/>
              </a:avLst>
            </a:prstGeom>
            <a:gradFill flip="none" rotWithShape="1">
              <a:gsLst>
                <a:gs pos="100000">
                  <a:srgbClr val="61B1FA"/>
                </a:gs>
                <a:gs pos="0">
                  <a:srgbClr val="61B1FA">
                    <a:alpha val="0"/>
                  </a:srgbClr>
                </a:gs>
              </a:gsLst>
              <a:lin ang="144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 dirty="0">
                <a:sym typeface="+mn-ea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1224" y="2577"/>
              <a:ext cx="2339" cy="4274"/>
              <a:chOff x="8956" y="973"/>
              <a:chExt cx="4318" cy="7882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" y="1228"/>
                <a:ext cx="1790" cy="1567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6" y="5519"/>
                <a:ext cx="2022" cy="3337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6" y="3474"/>
                <a:ext cx="1913" cy="1308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6" y="5704"/>
                <a:ext cx="1928" cy="2967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26" y="973"/>
                <a:ext cx="1930" cy="3944"/>
              </a:xfrm>
              <a:prstGeom prst="rect">
                <a:avLst/>
              </a:prstGeom>
            </p:spPr>
          </p:pic>
        </p:grpSp>
      </p:grpSp>
      <p:grpSp>
        <p:nvGrpSpPr>
          <p:cNvPr id="11" name="组合 10"/>
          <p:cNvGrpSpPr/>
          <p:nvPr>
            <p:custDataLst>
              <p:tags r:id="rId10"/>
            </p:custDataLst>
          </p:nvPr>
        </p:nvGrpSpPr>
        <p:grpSpPr>
          <a:xfrm>
            <a:off x="804334" y="2726267"/>
            <a:ext cx="4755727" cy="612987"/>
            <a:chOff x="950" y="3058"/>
            <a:chExt cx="5617" cy="724"/>
          </a:xfrm>
        </p:grpSpPr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781" y="3112"/>
              <a:ext cx="4786" cy="6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Immediate On-/Off-grid switchover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950" y="3058"/>
              <a:ext cx="724" cy="724"/>
              <a:chOff x="704" y="3058"/>
              <a:chExt cx="724" cy="724"/>
            </a:xfrm>
          </p:grpSpPr>
          <p:sp>
            <p:nvSpPr>
              <p:cNvPr id="18" name="椭圆 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704" y="3058"/>
                <a:ext cx="724" cy="724"/>
              </a:xfrm>
              <a:prstGeom prst="ellipse">
                <a:avLst/>
              </a:prstGeom>
              <a:solidFill>
                <a:srgbClr val="276AD4"/>
              </a:solidFill>
              <a:ln>
                <a:noFill/>
              </a:ln>
              <a:effectLst>
                <a:outerShdw blurRad="254000" dist="101600" dir="1800000" algn="tr" rotWithShape="0">
                  <a:srgbClr val="276AD4">
                    <a:alpha val="15000"/>
                  </a:srgb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pic>
            <p:nvPicPr>
              <p:cNvPr id="47" name="图片 46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906" y="3245"/>
                <a:ext cx="330" cy="345"/>
              </a:xfrm>
              <a:prstGeom prst="rect">
                <a:avLst/>
              </a:prstGeom>
            </p:spPr>
          </p:pic>
        </p:grpSp>
      </p:grpSp>
      <p:grpSp>
        <p:nvGrpSpPr>
          <p:cNvPr id="17" name="组合 16"/>
          <p:cNvGrpSpPr/>
          <p:nvPr>
            <p:custDataLst>
              <p:tags r:id="rId15"/>
            </p:custDataLst>
          </p:nvPr>
        </p:nvGrpSpPr>
        <p:grpSpPr>
          <a:xfrm>
            <a:off x="844974" y="4169198"/>
            <a:ext cx="5692140" cy="612987"/>
            <a:chOff x="998" y="6146"/>
            <a:chExt cx="6723" cy="724"/>
          </a:xfrm>
        </p:grpSpPr>
        <p:sp>
          <p:nvSpPr>
            <p:cNvPr id="29" name="文本框 28"/>
            <p:cNvSpPr txBox="1"/>
            <p:nvPr>
              <p:custDataLst>
                <p:tags r:id="rId16"/>
              </p:custDataLst>
            </p:nvPr>
          </p:nvSpPr>
          <p:spPr>
            <a:xfrm>
              <a:off x="1780" y="6196"/>
              <a:ext cx="5941" cy="49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2 Times Surge Current for Device Start-up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998" y="6146"/>
              <a:ext cx="724" cy="724"/>
              <a:chOff x="752" y="6146"/>
              <a:chExt cx="724" cy="724"/>
            </a:xfrm>
          </p:grpSpPr>
          <p:sp>
            <p:nvSpPr>
              <p:cNvPr id="32" name="椭圆 31"/>
              <p:cNvSpPr/>
              <p:nvPr>
                <p:custDataLst>
                  <p:tags r:id="rId17"/>
                </p:custDataLst>
              </p:nvPr>
            </p:nvSpPr>
            <p:spPr>
              <a:xfrm>
                <a:off x="752" y="6146"/>
                <a:ext cx="724" cy="724"/>
              </a:xfrm>
              <a:prstGeom prst="ellipse">
                <a:avLst/>
              </a:prstGeom>
              <a:solidFill>
                <a:srgbClr val="276AD4"/>
              </a:solidFill>
              <a:ln>
                <a:noFill/>
              </a:ln>
              <a:effectLst>
                <a:outerShdw blurRad="254000" dist="101600" dir="1800000" algn="tr" rotWithShape="0">
                  <a:srgbClr val="276AD4">
                    <a:alpha val="15000"/>
                  </a:srgb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pic>
            <p:nvPicPr>
              <p:cNvPr id="48" name="图片 47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9"/>
              <a:stretch>
                <a:fillRect/>
              </a:stretch>
            </p:blipFill>
            <p:spPr>
              <a:xfrm>
                <a:off x="954" y="6340"/>
                <a:ext cx="332" cy="345"/>
              </a:xfrm>
              <a:prstGeom prst="rect">
                <a:avLst/>
              </a:prstGeom>
            </p:spPr>
          </p:pic>
        </p:grpSp>
      </p:grpSp>
      <p:grpSp>
        <p:nvGrpSpPr>
          <p:cNvPr id="50" name="组合 49"/>
          <p:cNvGrpSpPr/>
          <p:nvPr/>
        </p:nvGrpSpPr>
        <p:grpSpPr>
          <a:xfrm>
            <a:off x="8096462" y="3020907"/>
            <a:ext cx="641773" cy="2070947"/>
            <a:chOff x="9694" y="3498"/>
            <a:chExt cx="758" cy="2446"/>
          </a:xfrm>
        </p:grpSpPr>
        <p:sp>
          <p:nvSpPr>
            <p:cNvPr id="58" name="右箭头 57"/>
            <p:cNvSpPr/>
            <p:nvPr>
              <p:custDataLst>
                <p:tags r:id="rId20"/>
              </p:custDataLst>
            </p:nvPr>
          </p:nvSpPr>
          <p:spPr>
            <a:xfrm>
              <a:off x="9694" y="3498"/>
              <a:ext cx="759" cy="367"/>
            </a:xfrm>
            <a:prstGeom prst="rightArrow">
              <a:avLst>
                <a:gd name="adj1" fmla="val 51498"/>
                <a:gd name="adj2" fmla="val 52263"/>
              </a:avLst>
            </a:prstGeom>
            <a:gradFill>
              <a:gsLst>
                <a:gs pos="100000">
                  <a:srgbClr val="7FC6F0"/>
                </a:gs>
                <a:gs pos="0">
                  <a:srgbClr val="276AD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2400"/>
            </a:p>
          </p:txBody>
        </p:sp>
        <p:sp>
          <p:nvSpPr>
            <p:cNvPr id="49" name="右箭头 48"/>
            <p:cNvSpPr/>
            <p:nvPr>
              <p:custDataLst>
                <p:tags r:id="rId21"/>
              </p:custDataLst>
            </p:nvPr>
          </p:nvSpPr>
          <p:spPr>
            <a:xfrm>
              <a:off x="9694" y="5578"/>
              <a:ext cx="759" cy="367"/>
            </a:xfrm>
            <a:prstGeom prst="rightArrow">
              <a:avLst>
                <a:gd name="adj1" fmla="val 51498"/>
                <a:gd name="adj2" fmla="val 52263"/>
              </a:avLst>
            </a:prstGeom>
            <a:gradFill>
              <a:gsLst>
                <a:gs pos="100000">
                  <a:srgbClr val="7FC6F0"/>
                </a:gs>
                <a:gs pos="0">
                  <a:srgbClr val="276AD4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en-US" altLang="zh-CN" sz="2400">
                <a:sym typeface="+mn-ea"/>
              </a:endParaRPr>
            </a:p>
          </p:txBody>
        </p:sp>
      </p:grp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椭圆 13"/>
          <p:cNvSpPr/>
          <p:nvPr/>
        </p:nvSpPr>
        <p:spPr>
          <a:xfrm>
            <a:off x="4313767" y="1607821"/>
            <a:ext cx="3818467" cy="3790527"/>
          </a:xfrm>
          <a:prstGeom prst="ellipse">
            <a:avLst/>
          </a:prstGeom>
          <a:gradFill>
            <a:gsLst>
              <a:gs pos="0">
                <a:srgbClr val="D6EAFA">
                  <a:alpha val="69000"/>
                </a:srgbClr>
              </a:gs>
              <a:gs pos="95000">
                <a:srgbClr val="E8F4FC">
                  <a:alpha val="88000"/>
                </a:srgbClr>
              </a:gs>
            </a:gsLst>
            <a:lin ang="11880000"/>
          </a:gradFill>
          <a:ln>
            <a:noFill/>
          </a:ln>
          <a:effectLst>
            <a:reflection stA="21000" endPos="310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4353560" y="3478953"/>
            <a:ext cx="34848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006CDB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Smartness</a:t>
            </a:r>
            <a:endParaRPr lang="en-US" altLang="zh-CN" sz="3600" b="1" dirty="0">
              <a:solidFill>
                <a:srgbClr val="006CDB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pic>
        <p:nvPicPr>
          <p:cNvPr id="3" name="图片 2" descr="资源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5912" y="2528147"/>
            <a:ext cx="1441873" cy="1063413"/>
          </a:xfrm>
          <a:prstGeom prst="rect">
            <a:avLst/>
          </a:prstGeom>
          <a:effectLst/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380491" y="502073"/>
            <a:ext cx="9460653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Multi-function Intelligent EMS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24840" y="1307254"/>
            <a:ext cx="10935547" cy="5031740"/>
            <a:chOff x="738" y="1823"/>
            <a:chExt cx="12916" cy="5943"/>
          </a:xfrm>
        </p:grpSpPr>
        <p:grpSp>
          <p:nvGrpSpPr>
            <p:cNvPr id="26" name="组合 25"/>
            <p:cNvGrpSpPr/>
            <p:nvPr/>
          </p:nvGrpSpPr>
          <p:grpSpPr>
            <a:xfrm>
              <a:off x="1063" y="1823"/>
              <a:ext cx="7082" cy="1176"/>
              <a:chOff x="1063" y="1823"/>
              <a:chExt cx="7082" cy="1176"/>
            </a:xfrm>
          </p:grpSpPr>
          <p:sp>
            <p:nvSpPr>
              <p:cNvPr id="58" name="文本框 5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63" y="1823"/>
                <a:ext cx="7083" cy="599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>
                  <a:lnSpc>
                    <a:spcPct val="120000"/>
                  </a:lnSpc>
                  <a:buClrTx/>
                  <a:buSzTx/>
                  <a:buFontTx/>
                  <a:defRPr/>
                </a:pPr>
                <a:r>
                  <a:rPr lang="en-US" altLang="zh-CN" sz="1600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</a:rPr>
                  <a:t>Self-Use, TOU, Timing, Peak-Shaving……</a:t>
                </a:r>
                <a:endPara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063" y="2339"/>
                <a:ext cx="5105" cy="66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335" dirty="0">
                    <a:solidFill>
                      <a:srgbClr val="767171"/>
                    </a:solidFill>
                    <a:latin typeface="Montserrat" charset="0"/>
                    <a:cs typeface="Montserrat" charset="0"/>
                    <a:sym typeface="+mn-ea"/>
                  </a:rPr>
                  <a:t>According to local user needs</a:t>
                </a:r>
                <a:endPara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7333" y="1823"/>
              <a:ext cx="6321" cy="1137"/>
              <a:chOff x="7333" y="1823"/>
              <a:chExt cx="6321" cy="1137"/>
            </a:xfrm>
          </p:grpSpPr>
          <p:sp>
            <p:nvSpPr>
              <p:cNvPr id="7" name="文本框 6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7333" y="1823"/>
                <a:ext cx="6321" cy="57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>
                  <a:lnSpc>
                    <a:spcPct val="120000"/>
                  </a:lnSpc>
                  <a:buClrTx/>
                  <a:buSzTx/>
                  <a:buFontTx/>
                  <a:defRPr/>
                </a:pPr>
                <a:r>
                  <a:rPr lang="en-US" altLang="zh-CN" sz="1600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</a:rPr>
                  <a:t>Compatible with AC EV charging management</a:t>
                </a:r>
                <a:endPara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7333" y="2339"/>
                <a:ext cx="6004" cy="62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335" dirty="0">
                    <a:solidFill>
                      <a:srgbClr val="767171"/>
                    </a:solidFill>
                    <a:latin typeface="Montserrat" charset="0"/>
                    <a:cs typeface="Montserrat" charset="0"/>
                    <a:sym typeface="+mn-ea"/>
                  </a:rPr>
                  <a:t>Built-in local EMS supports AC EV charger, no additional gateways required for solar energy car charging</a:t>
                </a:r>
                <a:endPara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738" y="3364"/>
              <a:ext cx="5908" cy="2126"/>
              <a:chOff x="738" y="3364"/>
              <a:chExt cx="5908" cy="2126"/>
            </a:xfrm>
          </p:grpSpPr>
          <p:sp>
            <p:nvSpPr>
              <p:cNvPr id="12" name="矩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1177" y="4096"/>
                <a:ext cx="5469" cy="1394"/>
              </a:xfrm>
              <a:prstGeom prst="rect">
                <a:avLst/>
              </a:prstGeom>
              <a:gradFill flip="none" rotWithShape="1">
                <a:gsLst>
                  <a:gs pos="0">
                    <a:srgbClr val="276AD4">
                      <a:alpha val="19000"/>
                    </a:srgbClr>
                  </a:gs>
                  <a:gs pos="67000">
                    <a:srgbClr val="276AD4">
                      <a:alpha val="0"/>
                    </a:srgbClr>
                  </a:gs>
                </a:gsLst>
                <a:lin ang="159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 dirty="0">
                  <a:sym typeface="+mn-ea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738" y="3364"/>
                <a:ext cx="5712" cy="2108"/>
                <a:chOff x="738" y="3364"/>
                <a:chExt cx="5712" cy="2108"/>
              </a:xfrm>
            </p:grpSpPr>
            <p:grpSp>
              <p:nvGrpSpPr>
                <p:cNvPr id="80" name="组合 79"/>
                <p:cNvGrpSpPr/>
                <p:nvPr/>
              </p:nvGrpSpPr>
              <p:grpSpPr>
                <a:xfrm>
                  <a:off x="1309" y="3781"/>
                  <a:ext cx="5141" cy="1691"/>
                  <a:chOff x="1624" y="4389"/>
                  <a:chExt cx="15059" cy="4754"/>
                </a:xfrm>
              </p:grpSpPr>
              <p:pic>
                <p:nvPicPr>
                  <p:cNvPr id="81" name="图片 80"/>
                  <p:cNvPicPr/>
                  <p:nvPr>
                    <p:custDataLst>
                      <p:tags r:id="rId5"/>
                    </p:custDataLst>
                  </p:nvPr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937" y="4632"/>
                    <a:ext cx="14746" cy="451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cxnSp>
                <p:nvCxnSpPr>
                  <p:cNvPr id="82" name="直接箭头连接符 81"/>
                  <p:cNvCxnSpPr/>
                  <p:nvPr>
                    <p:custDataLst>
                      <p:tags r:id="rId7"/>
                    </p:custDataLst>
                  </p:nvPr>
                </p:nvCxnSpPr>
                <p:spPr>
                  <a:xfrm>
                    <a:off x="4150" y="6628"/>
                    <a:ext cx="962" cy="1343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7" name="文本框 187"/>
                  <p:cNvSpPr txBox="1"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624" y="5586"/>
                    <a:ext cx="5056" cy="11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lnSpc>
                        <a:spcPct val="80000"/>
                      </a:lnSpc>
                    </a:pPr>
                    <a:r>
                      <a:rPr lang="zh-CN" altLang="en-US" sz="1065" dirty="0">
                        <a:solidFill>
                          <a:srgbClr val="767171"/>
                        </a:solidFill>
                        <a:latin typeface="Montserrat Medium" charset="0"/>
                        <a:ea typeface="微软雅黑" panose="020B0503020204020204" charset="-122"/>
                        <a:cs typeface="Montserrat Medium" charset="0"/>
                      </a:rPr>
                      <a:t>Load </a:t>
                    </a:r>
                    <a:r>
                      <a:rPr lang="en-US" altLang="zh-CN" sz="1065" dirty="0">
                        <a:solidFill>
                          <a:srgbClr val="767171"/>
                        </a:solidFill>
                        <a:latin typeface="Montserrat Medium" charset="0"/>
                        <a:ea typeface="微软雅黑" panose="020B0503020204020204" charset="-122"/>
                        <a:cs typeface="Montserrat Medium" charset="0"/>
                      </a:rPr>
                      <a:t>C</a:t>
                    </a:r>
                    <a:r>
                      <a:rPr lang="zh-CN" altLang="en-US" sz="1065" dirty="0">
                        <a:solidFill>
                          <a:srgbClr val="767171"/>
                        </a:solidFill>
                        <a:latin typeface="Montserrat Medium" charset="0"/>
                        <a:ea typeface="微软雅黑" panose="020B0503020204020204" charset="-122"/>
                        <a:cs typeface="Montserrat Medium" charset="0"/>
                      </a:rPr>
                      <a:t>onsumption</a:t>
                    </a:r>
                    <a:endParaRPr lang="zh-CN" altLang="en-US" sz="1065" dirty="0">
                      <a:solidFill>
                        <a:srgbClr val="767171"/>
                      </a:solidFill>
                      <a:latin typeface="Montserrat Medium" charset="0"/>
                      <a:ea typeface="微软雅黑" panose="020B0503020204020204" charset="-122"/>
                      <a:cs typeface="Montserrat Medium" charset="0"/>
                    </a:endParaRPr>
                  </a:p>
                </p:txBody>
              </p:sp>
              <p:cxnSp>
                <p:nvCxnSpPr>
                  <p:cNvPr id="88" name="直接箭头连接符 87"/>
                  <p:cNvCxnSpPr/>
                  <p:nvPr>
                    <p:custDataLst>
                      <p:tags r:id="rId9"/>
                    </p:custDataLst>
                  </p:nvPr>
                </p:nvCxnSpPr>
                <p:spPr>
                  <a:xfrm>
                    <a:off x="7477" y="4751"/>
                    <a:ext cx="735" cy="52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9" name="文本框 189"/>
                  <p:cNvSpPr txBox="1"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5323" y="4389"/>
                    <a:ext cx="2888" cy="11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lnSpc>
                        <a:spcPct val="80000"/>
                      </a:lnSpc>
                    </a:pPr>
                    <a:r>
                      <a:rPr lang="en-US" altLang="zh-CN" sz="1065" dirty="0">
                        <a:solidFill>
                          <a:srgbClr val="767171"/>
                        </a:solidFill>
                        <a:latin typeface="Montserrat Medium" charset="0"/>
                        <a:ea typeface="微软雅黑" panose="020B0503020204020204" charset="-122"/>
                        <a:cs typeface="Montserrat Medium" charset="0"/>
                      </a:rPr>
                      <a:t>PV Power</a:t>
                    </a:r>
                    <a:endParaRPr lang="en-US" altLang="zh-CN" sz="1065" dirty="0">
                      <a:solidFill>
                        <a:srgbClr val="767171"/>
                      </a:solidFill>
                      <a:latin typeface="Montserrat Medium" charset="0"/>
                      <a:ea typeface="微软雅黑" panose="020B0503020204020204" charset="-122"/>
                      <a:cs typeface="Montserrat Medium" charset="0"/>
                    </a:endParaRPr>
                  </a:p>
                </p:txBody>
              </p:sp>
            </p:grpSp>
            <p:grpSp>
              <p:nvGrpSpPr>
                <p:cNvPr id="9" name="组合 8"/>
                <p:cNvGrpSpPr/>
                <p:nvPr/>
              </p:nvGrpSpPr>
              <p:grpSpPr>
                <a:xfrm>
                  <a:off x="738" y="3364"/>
                  <a:ext cx="1929" cy="536"/>
                  <a:chOff x="738" y="3364"/>
                  <a:chExt cx="1929" cy="536"/>
                </a:xfrm>
              </p:grpSpPr>
              <p:sp>
                <p:nvSpPr>
                  <p:cNvPr id="93" name="文本框 92"/>
                  <p:cNvSpPr txBox="1"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738" y="3364"/>
                    <a:ext cx="1929" cy="53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US" altLang="zh-CN" sz="1600" dirty="0">
                        <a:solidFill>
                          <a:srgbClr val="276AD4"/>
                        </a:solidFill>
                        <a:latin typeface="Montserrat Medium" charset="0"/>
                        <a:cs typeface="Montserrat Medium" charset="0"/>
                        <a:sym typeface="+mn-ea"/>
                      </a:rPr>
                      <a:t>Self-use</a:t>
                    </a:r>
                    <a:endParaRPr lang="en-US" altLang="zh-CN" sz="1600" dirty="0">
                      <a:solidFill>
                        <a:srgbClr val="276AD4"/>
                      </a:solidFill>
                      <a:latin typeface="Montserrat Medium" charset="0"/>
                      <a:cs typeface="Montserrat Medium" charset="0"/>
                      <a:sym typeface="+mn-ea"/>
                    </a:endParaRPr>
                  </a:p>
                </p:txBody>
              </p:sp>
              <p:cxnSp>
                <p:nvCxnSpPr>
                  <p:cNvPr id="15" name="直接连接符 14"/>
                  <p:cNvCxnSpPr/>
                  <p:nvPr/>
                </p:nvCxnSpPr>
                <p:spPr>
                  <a:xfrm>
                    <a:off x="1198" y="3768"/>
                    <a:ext cx="1272" cy="0"/>
                  </a:xfrm>
                  <a:prstGeom prst="line">
                    <a:avLst/>
                  </a:prstGeom>
                  <a:ln>
                    <a:gradFill>
                      <a:gsLst>
                        <a:gs pos="100000">
                          <a:srgbClr val="276AD4"/>
                        </a:gs>
                        <a:gs pos="0">
                          <a:srgbClr val="006EFF">
                            <a:alpha val="0"/>
                          </a:srgbClr>
                        </a:gs>
                      </a:gsLst>
                      <a:lin ang="10800000" scaled="1"/>
                    </a:gra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" name="组合 20"/>
            <p:cNvGrpSpPr/>
            <p:nvPr/>
          </p:nvGrpSpPr>
          <p:grpSpPr>
            <a:xfrm>
              <a:off x="798" y="5730"/>
              <a:ext cx="5848" cy="2036"/>
              <a:chOff x="798" y="5730"/>
              <a:chExt cx="5848" cy="2036"/>
            </a:xfrm>
          </p:grpSpPr>
          <p:sp>
            <p:nvSpPr>
              <p:cNvPr id="5" name="矩形 4"/>
              <p:cNvSpPr/>
              <p:nvPr>
                <p:custDataLst>
                  <p:tags r:id="rId12"/>
                </p:custDataLst>
              </p:nvPr>
            </p:nvSpPr>
            <p:spPr>
              <a:xfrm>
                <a:off x="1177" y="6266"/>
                <a:ext cx="5469" cy="1500"/>
              </a:xfrm>
              <a:prstGeom prst="rect">
                <a:avLst/>
              </a:prstGeom>
              <a:gradFill flip="none" rotWithShape="1">
                <a:gsLst>
                  <a:gs pos="0">
                    <a:srgbClr val="276AD4">
                      <a:alpha val="19000"/>
                    </a:srgbClr>
                  </a:gs>
                  <a:gs pos="67000">
                    <a:srgbClr val="276AD4">
                      <a:alpha val="0"/>
                    </a:srgbClr>
                  </a:gs>
                </a:gsLst>
                <a:lin ang="159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 dirty="0">
                  <a:sym typeface="+mn-ea"/>
                </a:endParaRPr>
              </a:p>
            </p:txBody>
          </p:sp>
          <p:pic>
            <p:nvPicPr>
              <p:cNvPr id="163" name="图片 162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1416" y="6173"/>
                <a:ext cx="4752" cy="159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0" name="组合 19"/>
              <p:cNvGrpSpPr/>
              <p:nvPr/>
            </p:nvGrpSpPr>
            <p:grpSpPr>
              <a:xfrm>
                <a:off x="798" y="5730"/>
                <a:ext cx="1710" cy="536"/>
                <a:chOff x="798" y="5730"/>
                <a:chExt cx="1710" cy="536"/>
              </a:xfrm>
            </p:grpSpPr>
            <p:sp>
              <p:nvSpPr>
                <p:cNvPr id="136" name="文本框 135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798" y="5730"/>
                  <a:ext cx="1710" cy="53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altLang="zh-CN" sz="1600" dirty="0">
                      <a:solidFill>
                        <a:srgbClr val="276AD4"/>
                      </a:solidFill>
                      <a:latin typeface="Montserrat Medium" charset="0"/>
                      <a:cs typeface="Montserrat Medium" charset="0"/>
                      <a:sym typeface="+mn-ea"/>
                    </a:rPr>
                    <a:t>Timing</a:t>
                  </a:r>
                  <a:endParaRPr lang="en-US" altLang="zh-CN" sz="1600" dirty="0">
                    <a:solidFill>
                      <a:srgbClr val="276AD4"/>
                    </a:solidFill>
                    <a:latin typeface="Montserrat Medium" charset="0"/>
                    <a:cs typeface="Montserrat Medium" charset="0"/>
                    <a:sym typeface="+mn-ea"/>
                  </a:endParaRPr>
                </a:p>
              </p:txBody>
            </p:sp>
            <p:cxnSp>
              <p:nvCxnSpPr>
                <p:cNvPr id="16" name="直接连接符 15"/>
                <p:cNvCxnSpPr/>
                <p:nvPr/>
              </p:nvCxnSpPr>
              <p:spPr>
                <a:xfrm>
                  <a:off x="1198" y="6140"/>
                  <a:ext cx="1250" cy="0"/>
                </a:xfrm>
                <a:prstGeom prst="line">
                  <a:avLst/>
                </a:prstGeom>
                <a:ln>
                  <a:gradFill>
                    <a:gsLst>
                      <a:gs pos="100000">
                        <a:srgbClr val="276AD4"/>
                      </a:gs>
                      <a:gs pos="0">
                        <a:srgbClr val="006EFF">
                          <a:alpha val="0"/>
                        </a:srgbClr>
                      </a:gs>
                    </a:gsLst>
                    <a:lin ang="10800000" scaled="1"/>
                  </a:gra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" name="组合 23"/>
            <p:cNvGrpSpPr/>
            <p:nvPr/>
          </p:nvGrpSpPr>
          <p:grpSpPr>
            <a:xfrm>
              <a:off x="7100" y="3334"/>
              <a:ext cx="6217" cy="2173"/>
              <a:chOff x="7100" y="3334"/>
              <a:chExt cx="6217" cy="2173"/>
            </a:xfrm>
          </p:grpSpPr>
          <p:sp>
            <p:nvSpPr>
              <p:cNvPr id="3" name="矩形 2"/>
              <p:cNvSpPr/>
              <p:nvPr>
                <p:custDataLst>
                  <p:tags r:id="rId16"/>
                </p:custDataLst>
              </p:nvPr>
            </p:nvSpPr>
            <p:spPr>
              <a:xfrm>
                <a:off x="7472" y="4096"/>
                <a:ext cx="5845" cy="1394"/>
              </a:xfrm>
              <a:prstGeom prst="rect">
                <a:avLst/>
              </a:prstGeom>
              <a:gradFill flip="none" rotWithShape="1">
                <a:gsLst>
                  <a:gs pos="0">
                    <a:srgbClr val="276AD4">
                      <a:alpha val="19000"/>
                    </a:srgbClr>
                  </a:gs>
                  <a:gs pos="67000">
                    <a:srgbClr val="276AD4">
                      <a:alpha val="0"/>
                    </a:srgbClr>
                  </a:gs>
                </a:gsLst>
                <a:lin ang="159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 dirty="0">
                  <a:sym typeface="+mn-ea"/>
                </a:endParaRPr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7100" y="3334"/>
                <a:ext cx="5638" cy="2173"/>
                <a:chOff x="7100" y="3334"/>
                <a:chExt cx="5638" cy="2173"/>
              </a:xfrm>
            </p:grpSpPr>
            <p:grpSp>
              <p:nvGrpSpPr>
                <p:cNvPr id="90" name="组合 89"/>
                <p:cNvGrpSpPr/>
                <p:nvPr/>
              </p:nvGrpSpPr>
              <p:grpSpPr>
                <a:xfrm>
                  <a:off x="7681" y="3830"/>
                  <a:ext cx="5057" cy="1677"/>
                  <a:chOff x="6846" y="3433"/>
                  <a:chExt cx="6879" cy="2281"/>
                </a:xfrm>
              </p:grpSpPr>
              <p:grpSp>
                <p:nvGrpSpPr>
                  <p:cNvPr id="155" name="组合 154"/>
                  <p:cNvGrpSpPr/>
                  <p:nvPr/>
                </p:nvGrpSpPr>
                <p:grpSpPr>
                  <a:xfrm>
                    <a:off x="7479" y="3433"/>
                    <a:ext cx="6246" cy="2281"/>
                    <a:chOff x="2886" y="4190"/>
                    <a:chExt cx="13426" cy="6109"/>
                  </a:xfrm>
                </p:grpSpPr>
                <p:pic>
                  <p:nvPicPr>
                    <p:cNvPr id="159" name="图片 158"/>
                    <p:cNvPicPr/>
                    <p:nvPr>
                      <p:custDataLst>
                        <p:tags r:id="rId17"/>
                      </p:custDataLst>
                    </p:nvPr>
                  </p:nvPicPr>
                  <p:blipFill>
                    <a:blip r:embed="rId18"/>
                    <a:srcRect b="4387"/>
                    <a:stretch>
                      <a:fillRect/>
                    </a:stretch>
                  </p:blipFill>
                  <p:spPr>
                    <a:xfrm>
                      <a:off x="2886" y="4654"/>
                      <a:ext cx="13426" cy="564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</p:pic>
                <p:cxnSp>
                  <p:nvCxnSpPr>
                    <p:cNvPr id="160" name="直接箭头连接符 159"/>
                    <p:cNvCxnSpPr/>
                    <p:nvPr>
                      <p:custDataLst>
                        <p:tags r:id="rId19"/>
                      </p:custDataLst>
                    </p:nvPr>
                  </p:nvCxnSpPr>
                  <p:spPr>
                    <a:xfrm>
                      <a:off x="4547" y="8368"/>
                      <a:ext cx="549" cy="945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直接箭头连接符 160"/>
                    <p:cNvCxnSpPr/>
                    <p:nvPr>
                      <p:custDataLst>
                        <p:tags r:id="rId20"/>
                      </p:custDataLst>
                    </p:nvPr>
                  </p:nvCxnSpPr>
                  <p:spPr>
                    <a:xfrm>
                      <a:off x="8250" y="5654"/>
                      <a:ext cx="735" cy="52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2" name="文本框 11"/>
                    <p:cNvSpPr txBox="1"/>
                    <p:nvPr>
                      <p:custDataLst>
                        <p:tags r:id="rId21"/>
                      </p:custDataLst>
                    </p:nvPr>
                  </p:nvSpPr>
                  <p:spPr>
                    <a:xfrm>
                      <a:off x="6750" y="4190"/>
                      <a:ext cx="2982" cy="14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altLang="zh-CN" sz="1065" dirty="0">
                          <a:solidFill>
                            <a:srgbClr val="767171"/>
                          </a:solidFill>
                          <a:latin typeface="Montserrat Medium" charset="0"/>
                          <a:ea typeface="微软雅黑" panose="020B0503020204020204" charset="-122"/>
                          <a:cs typeface="Montserrat Medium" charset="0"/>
                        </a:rPr>
                        <a:t>PV Power</a:t>
                      </a:r>
                      <a:endParaRPr lang="en-US" altLang="zh-CN" sz="1065" dirty="0">
                        <a:solidFill>
                          <a:srgbClr val="767171"/>
                        </a:solidFill>
                        <a:latin typeface="Montserrat Medium" charset="0"/>
                        <a:ea typeface="微软雅黑" panose="020B0503020204020204" charset="-122"/>
                        <a:cs typeface="Montserrat Medium" charset="0"/>
                      </a:endParaRPr>
                    </a:p>
                  </p:txBody>
                </p:sp>
              </p:grpSp>
              <p:sp>
                <p:nvSpPr>
                  <p:cNvPr id="158" name="文本框 187"/>
                  <p:cNvSpPr txBox="1"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6846" y="4208"/>
                    <a:ext cx="1942" cy="5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lnSpc>
                        <a:spcPct val="80000"/>
                      </a:lnSpc>
                    </a:pPr>
                    <a:r>
                      <a:rPr lang="zh-CN" altLang="en-US" sz="1065" dirty="0">
                        <a:solidFill>
                          <a:srgbClr val="767171"/>
                        </a:solidFill>
                        <a:latin typeface="Montserrat Medium" charset="0"/>
                        <a:ea typeface="微软雅黑" panose="020B0503020204020204" charset="-122"/>
                        <a:cs typeface="Montserrat Medium" charset="0"/>
                      </a:rPr>
                      <a:t>Load </a:t>
                    </a:r>
                    <a:r>
                      <a:rPr lang="en-US" altLang="zh-CN" sz="1065" dirty="0">
                        <a:solidFill>
                          <a:srgbClr val="767171"/>
                        </a:solidFill>
                        <a:latin typeface="Montserrat Medium" charset="0"/>
                        <a:ea typeface="微软雅黑" panose="020B0503020204020204" charset="-122"/>
                        <a:cs typeface="Montserrat Medium" charset="0"/>
                      </a:rPr>
                      <a:t>C</a:t>
                    </a:r>
                    <a:r>
                      <a:rPr lang="zh-CN" altLang="en-US" sz="1065" dirty="0">
                        <a:solidFill>
                          <a:srgbClr val="767171"/>
                        </a:solidFill>
                        <a:latin typeface="Montserrat Medium" charset="0"/>
                        <a:ea typeface="微软雅黑" panose="020B0503020204020204" charset="-122"/>
                        <a:cs typeface="Montserrat Medium" charset="0"/>
                      </a:rPr>
                      <a:t>onsumption</a:t>
                    </a:r>
                    <a:endParaRPr lang="zh-CN" altLang="en-US" sz="1065" dirty="0">
                      <a:solidFill>
                        <a:srgbClr val="767171"/>
                      </a:solidFill>
                      <a:latin typeface="Montserrat Medium" charset="0"/>
                      <a:ea typeface="微软雅黑" panose="020B0503020204020204" charset="-122"/>
                      <a:cs typeface="Montserrat Medium" charset="0"/>
                    </a:endParaRPr>
                  </a:p>
                </p:txBody>
              </p:sp>
            </p:grpSp>
            <p:grpSp>
              <p:nvGrpSpPr>
                <p:cNvPr id="11" name="组合 10"/>
                <p:cNvGrpSpPr/>
                <p:nvPr/>
              </p:nvGrpSpPr>
              <p:grpSpPr>
                <a:xfrm>
                  <a:off x="7100" y="3334"/>
                  <a:ext cx="2366" cy="536"/>
                  <a:chOff x="7100" y="3334"/>
                  <a:chExt cx="2366" cy="536"/>
                </a:xfrm>
              </p:grpSpPr>
              <p:sp>
                <p:nvSpPr>
                  <p:cNvPr id="72" name="文本框 71"/>
                  <p:cNvSpPr txBox="1"/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7100" y="3334"/>
                    <a:ext cx="2367" cy="53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r>
                      <a:rPr lang="en-US" altLang="zh-CN" sz="1600" dirty="0">
                        <a:solidFill>
                          <a:srgbClr val="276AD4"/>
                        </a:solidFill>
                        <a:latin typeface="Montserrat Medium" charset="0"/>
                        <a:cs typeface="Montserrat Medium" charset="0"/>
                        <a:sym typeface="+mn-ea"/>
                      </a:rPr>
                      <a:t>Time of Use</a:t>
                    </a:r>
                    <a:endParaRPr lang="en-US" altLang="zh-CN" sz="1600" dirty="0">
                      <a:solidFill>
                        <a:srgbClr val="276AD4"/>
                      </a:solidFill>
                      <a:latin typeface="Montserrat Medium" charset="0"/>
                      <a:cs typeface="Montserrat Medium" charset="0"/>
                      <a:sym typeface="+mn-ea"/>
                    </a:endParaRPr>
                  </a:p>
                </p:txBody>
              </p:sp>
              <p:cxnSp>
                <p:nvCxnSpPr>
                  <p:cNvPr id="17" name="直接连接符 16"/>
                  <p:cNvCxnSpPr/>
                  <p:nvPr/>
                </p:nvCxnSpPr>
                <p:spPr>
                  <a:xfrm>
                    <a:off x="7555" y="3802"/>
                    <a:ext cx="1272" cy="0"/>
                  </a:xfrm>
                  <a:prstGeom prst="line">
                    <a:avLst/>
                  </a:prstGeom>
                  <a:ln>
                    <a:gradFill>
                      <a:gsLst>
                        <a:gs pos="100000">
                          <a:srgbClr val="276AD4"/>
                        </a:gs>
                        <a:gs pos="0">
                          <a:srgbClr val="006EFF">
                            <a:alpha val="0"/>
                          </a:srgbClr>
                        </a:gs>
                      </a:gsLst>
                      <a:lin ang="10800000" scaled="1"/>
                    </a:gra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3" name="组合 22"/>
            <p:cNvGrpSpPr/>
            <p:nvPr/>
          </p:nvGrpSpPr>
          <p:grpSpPr>
            <a:xfrm>
              <a:off x="7281" y="5716"/>
              <a:ext cx="6036" cy="2050"/>
              <a:chOff x="7281" y="5716"/>
              <a:chExt cx="6036" cy="2050"/>
            </a:xfrm>
          </p:grpSpPr>
          <p:sp>
            <p:nvSpPr>
              <p:cNvPr id="4" name="矩形 3"/>
              <p:cNvSpPr/>
              <p:nvPr>
                <p:custDataLst>
                  <p:tags r:id="rId24"/>
                </p:custDataLst>
              </p:nvPr>
            </p:nvSpPr>
            <p:spPr>
              <a:xfrm>
                <a:off x="7472" y="6266"/>
                <a:ext cx="5845" cy="1500"/>
              </a:xfrm>
              <a:prstGeom prst="rect">
                <a:avLst/>
              </a:prstGeom>
              <a:gradFill flip="none" rotWithShape="1">
                <a:gsLst>
                  <a:gs pos="0">
                    <a:srgbClr val="276AD4">
                      <a:alpha val="19000"/>
                    </a:srgbClr>
                  </a:gs>
                  <a:gs pos="67000">
                    <a:srgbClr val="276AD4">
                      <a:alpha val="0"/>
                    </a:srgbClr>
                  </a:gs>
                </a:gsLst>
                <a:lin ang="159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 dirty="0">
                  <a:sym typeface="+mn-ea"/>
                </a:endParaRPr>
              </a:p>
            </p:txBody>
          </p:sp>
          <p:grpSp>
            <p:nvGrpSpPr>
              <p:cNvPr id="164" name="组合 163"/>
              <p:cNvGrpSpPr/>
              <p:nvPr/>
            </p:nvGrpSpPr>
            <p:grpSpPr>
              <a:xfrm>
                <a:off x="7813" y="6213"/>
                <a:ext cx="5218" cy="1535"/>
                <a:chOff x="235" y="5400"/>
                <a:chExt cx="17890" cy="4862"/>
              </a:xfrm>
            </p:grpSpPr>
            <p:pic>
              <p:nvPicPr>
                <p:cNvPr id="165" name="图片 164"/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18" y="5400"/>
                  <a:ext cx="16507" cy="486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66" name="文本框 187"/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235" y="7143"/>
                  <a:ext cx="6826" cy="9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065" dirty="0">
                      <a:solidFill>
                        <a:srgbClr val="767171"/>
                      </a:solidFill>
                      <a:latin typeface="Montserrat Medium" charset="0"/>
                      <a:ea typeface="微软雅黑" panose="020B0503020204020204" charset="-122"/>
                      <a:cs typeface="Montserrat Medium" charset="0"/>
                    </a:rPr>
                    <a:t>Grid Power Limit</a:t>
                  </a:r>
                  <a:endParaRPr lang="en-US" altLang="zh-CN" sz="1065" dirty="0">
                    <a:solidFill>
                      <a:srgbClr val="767171"/>
                    </a:solidFill>
                    <a:latin typeface="Montserrat Medium" charset="0"/>
                    <a:ea typeface="微软雅黑" panose="020B0503020204020204" charset="-122"/>
                    <a:cs typeface="Montserrat Medium" charset="0"/>
                  </a:endParaRPr>
                </a:p>
              </p:txBody>
            </p:sp>
            <p:sp>
              <p:nvSpPr>
                <p:cNvPr id="168" name="文本框 3"/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3965" y="6132"/>
                  <a:ext cx="4615" cy="9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065" dirty="0" err="1">
                      <a:solidFill>
                        <a:srgbClr val="767171"/>
                      </a:solidFill>
                      <a:latin typeface="Montserrat Medium" charset="0"/>
                      <a:ea typeface="微软雅黑" panose="020B0503020204020204" charset="-122"/>
                      <a:cs typeface="Montserrat Medium" charset="0"/>
                    </a:rPr>
                    <a:t>ESS→Load</a:t>
                  </a:r>
                  <a:endParaRPr lang="en-US" altLang="zh-CN" sz="1065" dirty="0" err="1">
                    <a:solidFill>
                      <a:srgbClr val="767171"/>
                    </a:solidFill>
                    <a:latin typeface="Montserrat Medium" charset="0"/>
                    <a:ea typeface="微软雅黑" panose="020B0503020204020204" charset="-122"/>
                    <a:cs typeface="Montserrat Medium" charset="0"/>
                  </a:endParaRPr>
                </a:p>
              </p:txBody>
            </p:sp>
            <p:cxnSp>
              <p:nvCxnSpPr>
                <p:cNvPr id="169" name="直接箭头连接符 168"/>
                <p:cNvCxnSpPr/>
                <p:nvPr>
                  <p:custDataLst>
                    <p:tags r:id="rId29"/>
                  </p:custDataLst>
                </p:nvPr>
              </p:nvCxnSpPr>
              <p:spPr>
                <a:xfrm>
                  <a:off x="6155" y="7036"/>
                  <a:ext cx="735" cy="52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170" name="文本框 4"/>
                <p:cNvSpPr txBox="1"/>
                <p:nvPr>
                  <p:custDataLst>
                    <p:tags r:id="rId30"/>
                  </p:custDataLst>
                </p:nvPr>
              </p:nvSpPr>
              <p:spPr>
                <a:xfrm>
                  <a:off x="7510" y="7205"/>
                  <a:ext cx="4817" cy="8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80000"/>
                    </a:lnSpc>
                  </a:pPr>
                  <a:r>
                    <a:rPr lang="en-US" altLang="zh-CN" sz="1065" dirty="0">
                      <a:solidFill>
                        <a:srgbClr val="767171"/>
                      </a:solidFill>
                      <a:latin typeface="Montserrat Medium" charset="0"/>
                      <a:ea typeface="微软雅黑" panose="020B0503020204020204" charset="-122"/>
                      <a:cs typeface="Montserrat Medium" charset="0"/>
                    </a:rPr>
                    <a:t>R</a:t>
                  </a:r>
                  <a:r>
                    <a:rPr lang="zh-CN" altLang="en-US" sz="1065" dirty="0">
                      <a:solidFill>
                        <a:srgbClr val="767171"/>
                      </a:solidFill>
                      <a:latin typeface="Montserrat Medium" charset="0"/>
                      <a:ea typeface="微软雅黑" panose="020B0503020204020204" charset="-122"/>
                      <a:cs typeface="Montserrat Medium" charset="0"/>
                    </a:rPr>
                    <a:t>edundancy</a:t>
                  </a:r>
                  <a:endParaRPr lang="zh-CN" altLang="en-US" sz="1065" dirty="0">
                    <a:solidFill>
                      <a:srgbClr val="767171"/>
                    </a:solidFill>
                    <a:latin typeface="Montserrat Medium" charset="0"/>
                    <a:ea typeface="微软雅黑" panose="020B0503020204020204" charset="-122"/>
                    <a:cs typeface="Montserrat Medium" charset="0"/>
                  </a:endParaRPr>
                </a:p>
              </p:txBody>
            </p:sp>
            <p:sp>
              <p:nvSpPr>
                <p:cNvPr id="171" name="文本框 7"/>
                <p:cNvSpPr txBox="1"/>
                <p:nvPr>
                  <p:custDataLst>
                    <p:tags r:id="rId31"/>
                  </p:custDataLst>
                </p:nvPr>
              </p:nvSpPr>
              <p:spPr>
                <a:xfrm>
                  <a:off x="12327" y="7205"/>
                  <a:ext cx="4080" cy="8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80000"/>
                    </a:lnSpc>
                  </a:pPr>
                  <a:r>
                    <a:rPr lang="en-US" altLang="zh-CN" sz="1065" dirty="0" err="1">
                      <a:solidFill>
                        <a:srgbClr val="767171"/>
                      </a:solidFill>
                      <a:latin typeface="Montserrat Medium" charset="0"/>
                      <a:ea typeface="微软雅黑" panose="020B0503020204020204" charset="-122"/>
                      <a:cs typeface="Montserrat Medium" charset="0"/>
                    </a:rPr>
                    <a:t>PV→Grid</a:t>
                  </a:r>
                  <a:endParaRPr lang="en-US" altLang="zh-CN" sz="1065" dirty="0" err="1">
                    <a:solidFill>
                      <a:srgbClr val="767171"/>
                    </a:solidFill>
                    <a:latin typeface="Montserrat Medium" charset="0"/>
                    <a:ea typeface="微软雅黑" panose="020B0503020204020204" charset="-122"/>
                    <a:cs typeface="Montserrat Medium" charset="0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7281" y="5716"/>
                <a:ext cx="2222" cy="536"/>
                <a:chOff x="7281" y="5716"/>
                <a:chExt cx="2222" cy="536"/>
              </a:xfrm>
            </p:grpSpPr>
            <p:sp>
              <p:nvSpPr>
                <p:cNvPr id="145" name="文本框 144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7281" y="5716"/>
                  <a:ext cx="2222" cy="53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altLang="zh-CN" sz="1600" dirty="0">
                      <a:solidFill>
                        <a:srgbClr val="276AD4"/>
                      </a:solidFill>
                      <a:latin typeface="Montserrat Medium" charset="0"/>
                      <a:cs typeface="Montserrat Medium" charset="0"/>
                      <a:sym typeface="+mn-ea"/>
                    </a:rPr>
                    <a:t>Peak-Shaving</a:t>
                  </a:r>
                  <a:endParaRPr lang="en-US" altLang="zh-CN" sz="1600" dirty="0">
                    <a:solidFill>
                      <a:srgbClr val="276AD4"/>
                    </a:solidFill>
                    <a:latin typeface="Montserrat Medium" charset="0"/>
                    <a:cs typeface="Montserrat Medium" charset="0"/>
                    <a:sym typeface="+mn-ea"/>
                  </a:endParaRPr>
                </a:p>
              </p:txBody>
            </p:sp>
            <p:cxnSp>
              <p:nvCxnSpPr>
                <p:cNvPr id="18" name="直接连接符 17"/>
                <p:cNvCxnSpPr/>
                <p:nvPr/>
              </p:nvCxnSpPr>
              <p:spPr>
                <a:xfrm>
                  <a:off x="7555" y="6174"/>
                  <a:ext cx="1250" cy="0"/>
                </a:xfrm>
                <a:prstGeom prst="line">
                  <a:avLst/>
                </a:prstGeom>
                <a:ln>
                  <a:gradFill>
                    <a:gsLst>
                      <a:gs pos="100000">
                        <a:srgbClr val="276AD4"/>
                      </a:gs>
                      <a:gs pos="0">
                        <a:srgbClr val="006EFF">
                          <a:alpha val="0"/>
                        </a:srgbClr>
                      </a:gs>
                    </a:gsLst>
                    <a:lin ang="10800000" scaled="1"/>
                  </a:gra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</p:grpSp>
      </p:grpSp>
    </p:spTree>
    <p:custDataLst>
      <p:tags r:id="rId3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8" name="圆角矩形 137"/>
          <p:cNvSpPr/>
          <p:nvPr/>
        </p:nvSpPr>
        <p:spPr>
          <a:xfrm>
            <a:off x="654685" y="2916555"/>
            <a:ext cx="10996930" cy="3346450"/>
          </a:xfrm>
          <a:prstGeom prst="roundRect">
            <a:avLst>
              <a:gd name="adj" fmla="val 0"/>
            </a:avLst>
          </a:prstGeom>
          <a:gradFill>
            <a:gsLst>
              <a:gs pos="72000">
                <a:srgbClr val="93B5EA">
                  <a:alpha val="42000"/>
                </a:srgbClr>
              </a:gs>
              <a:gs pos="96000">
                <a:srgbClr val="276AD4">
                  <a:alpha val="17000"/>
                </a:srgbClr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9" name="直接连接符 88"/>
          <p:cNvCxnSpPr/>
          <p:nvPr/>
        </p:nvCxnSpPr>
        <p:spPr>
          <a:xfrm>
            <a:off x="4950460" y="4660900"/>
            <a:ext cx="2448000" cy="317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矩形: 圆角 11"/>
          <p:cNvSpPr/>
          <p:nvPr>
            <p:custDataLst>
              <p:tags r:id="rId1"/>
            </p:custDataLst>
          </p:nvPr>
        </p:nvSpPr>
        <p:spPr>
          <a:xfrm>
            <a:off x="654685" y="1386205"/>
            <a:ext cx="10981055" cy="1515745"/>
          </a:xfrm>
          <a:prstGeom prst="roundRect">
            <a:avLst>
              <a:gd name="adj" fmla="val 2054"/>
            </a:avLst>
          </a:prstGeom>
          <a:solidFill>
            <a:srgbClr val="276AD4">
              <a:alpha val="11000"/>
            </a:srgbClr>
          </a:solidFill>
          <a:ln w="63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80491" y="502073"/>
            <a:ext cx="9460653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Real-Time Monitoring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 rot="0">
            <a:off x="8311515" y="1434465"/>
            <a:ext cx="3340100" cy="1587345"/>
            <a:chOff x="9817" y="1694"/>
            <a:chExt cx="3945" cy="1875"/>
          </a:xfrm>
        </p:grpSpPr>
        <p:sp>
          <p:nvSpPr>
            <p:cNvPr id="100" name="文本框 99"/>
            <p:cNvSpPr txBox="1"/>
            <p:nvPr>
              <p:custDataLst>
                <p:tags r:id="rId2"/>
              </p:custDataLst>
            </p:nvPr>
          </p:nvSpPr>
          <p:spPr>
            <a:xfrm>
              <a:off x="9817" y="1694"/>
              <a:ext cx="3259" cy="45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algn="l">
                <a:lnSpc>
                  <a:spcPct val="100000"/>
                </a:lnSpc>
                <a:buClrTx/>
                <a:buSzTx/>
                <a:buFontTx/>
                <a:defRPr/>
              </a:pPr>
              <a:r>
                <a:rPr lang="en-US" altLang="zh-CN" sz="1600" b="1" dirty="0">
                  <a:solidFill>
                    <a:srgbClr val="276AD4"/>
                  </a:solidFill>
                  <a:latin typeface="Montserrat Medium" charset="0"/>
                  <a:cs typeface="Montserrat Medium" charset="0"/>
                  <a:sym typeface="+mn-ea"/>
                </a:rPr>
                <a:t>3 sec.</a:t>
              </a:r>
              <a:r>
                <a:rPr lang="en-US" altLang="zh-CN" sz="1600" dirty="0">
                  <a:solidFill>
                    <a:srgbClr val="276AD4"/>
                  </a:solidFill>
                  <a:latin typeface="Montserrat Medium" charset="0"/>
                  <a:cs typeface="Montserrat Medium" charset="0"/>
                  <a:sym typeface="+mn-ea"/>
                </a:rPr>
                <a:t> Fast Power Response</a:t>
              </a:r>
              <a:endParaRPr lang="en-US" altLang="zh-CN" sz="1600" dirty="0">
                <a:solidFill>
                  <a:srgbClr val="276AD4"/>
                </a:solidFill>
                <a:latin typeface="Montserrat Medium" charset="0"/>
                <a:cs typeface="Montserrat Medium" charset="0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857" y="2370"/>
              <a:ext cx="3905" cy="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Support active/reactive power control and battery charging/discharging control commands for FFR and FCR requirements</a:t>
              </a:r>
              <a:endParaRPr lang="en-US" altLang="zh-CN" sz="1200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  <a:p>
              <a:endParaRPr lang="en-US" altLang="zh-CN" sz="1200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 rot="0">
            <a:off x="1059180" y="1434465"/>
            <a:ext cx="3155315" cy="1325245"/>
            <a:chOff x="1251" y="1694"/>
            <a:chExt cx="3727" cy="1565"/>
          </a:xfrm>
        </p:grpSpPr>
        <p:sp>
          <p:nvSpPr>
            <p:cNvPr id="58" name="文本框 57"/>
            <p:cNvSpPr txBox="1"/>
            <p:nvPr>
              <p:custDataLst>
                <p:tags r:id="rId3"/>
              </p:custDataLst>
            </p:nvPr>
          </p:nvSpPr>
          <p:spPr>
            <a:xfrm>
              <a:off x="1251" y="1694"/>
              <a:ext cx="3353" cy="73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algn="l">
                <a:lnSpc>
                  <a:spcPct val="100000"/>
                </a:lnSpc>
                <a:buClrTx/>
                <a:buSzTx/>
                <a:buFontTx/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Medium" charset="0"/>
                  <a:cs typeface="Montserrat Medium" charset="0"/>
                </a:rPr>
                <a:t>Minimum </a:t>
              </a:r>
              <a:r>
                <a:rPr lang="en-US" altLang="zh-CN" sz="1600" b="1" dirty="0">
                  <a:solidFill>
                    <a:srgbClr val="276AD4"/>
                  </a:solidFill>
                  <a:latin typeface="Montserrat Medium" charset="0"/>
                  <a:cs typeface="Montserrat Medium" charset="0"/>
                </a:rPr>
                <a:t>100 </a:t>
              </a:r>
              <a:r>
                <a:rPr lang="en-US" altLang="zh-CN" sz="1600" b="1" dirty="0" err="1">
                  <a:solidFill>
                    <a:srgbClr val="276AD4"/>
                  </a:solidFill>
                  <a:latin typeface="Montserrat Medium" charset="0"/>
                  <a:cs typeface="Montserrat Medium" charset="0"/>
                </a:rPr>
                <a:t>ms</a:t>
              </a:r>
              <a:r>
                <a:rPr lang="en-US" altLang="zh-CN" sz="1600" dirty="0">
                  <a:solidFill>
                    <a:srgbClr val="276AD4"/>
                  </a:solidFill>
                  <a:latin typeface="Montserrat Medium" charset="0"/>
                  <a:cs typeface="Montserrat Medium" charset="0"/>
                </a:rPr>
                <a:t> Data Update</a:t>
              </a:r>
              <a:endParaRPr lang="en-US" altLang="zh-CN" sz="1600" dirty="0">
                <a:solidFill>
                  <a:srgbClr val="276AD4"/>
                </a:solidFill>
                <a:latin typeface="Montserrat Medium" charset="0"/>
                <a:cs typeface="Montserrat Medium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78" y="2375"/>
              <a:ext cx="3700" cy="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200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Protocol supports quick power query with 100 </a:t>
              </a:r>
              <a:r>
                <a:rPr lang="en-US" altLang="zh-CN" sz="1200" dirty="0" err="1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ms</a:t>
              </a:r>
              <a:r>
                <a:rPr lang="en-US" altLang="zh-CN" sz="1200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 interval for efficient VPP operation</a:t>
              </a:r>
              <a:endParaRPr lang="en-US" altLang="zh-CN" sz="1200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>
            <a:off x="4683120" y="1434465"/>
            <a:ext cx="3077845" cy="1467485"/>
            <a:chOff x="5531" y="1694"/>
            <a:chExt cx="3635" cy="1733"/>
          </a:xfrm>
        </p:grpSpPr>
        <p:sp>
          <p:nvSpPr>
            <p:cNvPr id="105" name="文本框 104"/>
            <p:cNvSpPr txBox="1"/>
            <p:nvPr>
              <p:custDataLst>
                <p:tags r:id="rId4"/>
              </p:custDataLst>
            </p:nvPr>
          </p:nvSpPr>
          <p:spPr>
            <a:xfrm>
              <a:off x="5531" y="1694"/>
              <a:ext cx="3191" cy="72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algn="l">
                <a:lnSpc>
                  <a:spcPct val="100000"/>
                </a:lnSpc>
                <a:buClrTx/>
                <a:buSzTx/>
                <a:buFontTx/>
                <a:defRPr/>
              </a:pPr>
              <a:r>
                <a:rPr lang="en-US" altLang="zh-CN" sz="1600" b="1" dirty="0">
                  <a:solidFill>
                    <a:srgbClr val="276AD4"/>
                  </a:solidFill>
                  <a:latin typeface="Montserrat Medium" charset="0"/>
                  <a:cs typeface="Montserrat Medium" charset="0"/>
                  <a:sym typeface="+mn-ea"/>
                </a:rPr>
                <a:t>24 Hours</a:t>
              </a:r>
              <a:r>
                <a:rPr lang="en-US" altLang="zh-CN" sz="1600" dirty="0">
                  <a:solidFill>
                    <a:srgbClr val="276AD4"/>
                  </a:solidFill>
                  <a:latin typeface="Montserrat Medium" charset="0"/>
                  <a:cs typeface="Montserrat Medium" charset="0"/>
                  <a:sym typeface="+mn-ea"/>
                </a:rPr>
                <a:t> Consumption Monitoring</a:t>
              </a:r>
              <a:endParaRPr lang="en-US" altLang="zh-CN" sz="1600" dirty="0">
                <a:solidFill>
                  <a:srgbClr val="276AD4"/>
                </a:solidFill>
                <a:latin typeface="Montserrat Medium" charset="0"/>
                <a:cs typeface="Montserrat Medium" charset="0"/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531" y="2374"/>
              <a:ext cx="3635" cy="10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200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Monitor household electricity consumption day and night for improved system efficiency</a:t>
              </a:r>
              <a:endParaRPr lang="en-US" altLang="zh-CN" sz="1200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 rot="0">
            <a:off x="483235" y="3908425"/>
            <a:ext cx="2908300" cy="2164080"/>
            <a:chOff x="649" y="4841"/>
            <a:chExt cx="3435" cy="2556"/>
          </a:xfrm>
        </p:grpSpPr>
        <p:sp>
          <p:nvSpPr>
            <p:cNvPr id="56" name="矩形 55"/>
            <p:cNvSpPr/>
            <p:nvPr>
              <p:custDataLst>
                <p:tags r:id="rId5"/>
              </p:custDataLst>
            </p:nvPr>
          </p:nvSpPr>
          <p:spPr>
            <a:xfrm>
              <a:off x="2735" y="5932"/>
              <a:ext cx="782" cy="326"/>
            </a:xfrm>
            <a:prstGeom prst="rect">
              <a:avLst/>
            </a:prstGeom>
          </p:spPr>
          <p:txBody>
            <a:bodyPr wrap="none">
              <a:noAutofit/>
            </a:bodyPr>
            <a:p>
              <a:r>
                <a:rPr lang="en-US" altLang="zh-CN" sz="1335" dirty="0">
                  <a:solidFill>
                    <a:schemeClr val="bg1"/>
                  </a:solidFill>
                  <a:latin typeface="Montserrat Medium" charset="0"/>
                  <a:cs typeface="Montserrat Medium" charset="0"/>
                </a:rPr>
                <a:t>100 </a:t>
              </a:r>
              <a:r>
                <a:rPr lang="en-US" altLang="zh-CN" sz="1335" dirty="0" err="1">
                  <a:solidFill>
                    <a:schemeClr val="bg1"/>
                  </a:solidFill>
                  <a:latin typeface="Montserrat Medium" charset="0"/>
                  <a:cs typeface="Montserrat Medium" charset="0"/>
                </a:rPr>
                <a:t>ms</a:t>
              </a:r>
              <a:endParaRPr lang="en-US" altLang="zh-CN" sz="1335" dirty="0" err="1">
                <a:solidFill>
                  <a:schemeClr val="bg1"/>
                </a:solidFill>
                <a:latin typeface="Montserrat Medium" charset="0"/>
                <a:cs typeface="Montserrat Medium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649" y="4841"/>
              <a:ext cx="3435" cy="2556"/>
              <a:chOff x="649" y="4841"/>
              <a:chExt cx="3435" cy="2556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649" y="6258"/>
                <a:ext cx="3435" cy="1139"/>
                <a:chOff x="649" y="6258"/>
                <a:chExt cx="3435" cy="1139"/>
              </a:xfrm>
            </p:grpSpPr>
            <p:grpSp>
              <p:nvGrpSpPr>
                <p:cNvPr id="32" name="组合 31"/>
                <p:cNvGrpSpPr/>
                <p:nvPr/>
              </p:nvGrpSpPr>
              <p:grpSpPr>
                <a:xfrm>
                  <a:off x="2813" y="6258"/>
                  <a:ext cx="657" cy="623"/>
                  <a:chOff x="11656313" y="3155074"/>
                  <a:chExt cx="898679" cy="4876117"/>
                </a:xfrm>
              </p:grpSpPr>
              <p:sp>
                <p:nvSpPr>
                  <p:cNvPr id="15" name="矩形 119"/>
                  <p:cNvSpPr/>
                  <p:nvPr>
                    <p:custDataLst>
                      <p:tags r:id="rId6"/>
                    </p:custDataLst>
                  </p:nvPr>
                </p:nvSpPr>
                <p:spPr>
                  <a:xfrm>
                    <a:off x="11656313" y="3887590"/>
                    <a:ext cx="429889" cy="4139791"/>
                  </a:xfrm>
                  <a:custGeom>
                    <a:avLst/>
                    <a:gdLst>
                      <a:gd name="connsiteX0" fmla="*/ 0 w 429889"/>
                      <a:gd name="connsiteY0" fmla="*/ 0 h 2253841"/>
                      <a:gd name="connsiteX1" fmla="*/ 429889 w 429889"/>
                      <a:gd name="connsiteY1" fmla="*/ 0 h 2253841"/>
                      <a:gd name="connsiteX2" fmla="*/ 429889 w 429889"/>
                      <a:gd name="connsiteY2" fmla="*/ 2253841 h 2253841"/>
                      <a:gd name="connsiteX3" fmla="*/ 0 w 429889"/>
                      <a:gd name="connsiteY3" fmla="*/ 2253841 h 2253841"/>
                      <a:gd name="connsiteX4" fmla="*/ 0 w 429889"/>
                      <a:gd name="connsiteY4" fmla="*/ 0 h 2253841"/>
                      <a:gd name="connsiteX0-1" fmla="*/ 0 w 429889"/>
                      <a:gd name="connsiteY0-2" fmla="*/ 0 h 4139791"/>
                      <a:gd name="connsiteX1-3" fmla="*/ 429889 w 429889"/>
                      <a:gd name="connsiteY1-4" fmla="*/ 0 h 4139791"/>
                      <a:gd name="connsiteX2-5" fmla="*/ 429889 w 429889"/>
                      <a:gd name="connsiteY2-6" fmla="*/ 4139791 h 4139791"/>
                      <a:gd name="connsiteX3-7" fmla="*/ 0 w 429889"/>
                      <a:gd name="connsiteY3-8" fmla="*/ 2253841 h 4139791"/>
                      <a:gd name="connsiteX4-9" fmla="*/ 0 w 429889"/>
                      <a:gd name="connsiteY4-10" fmla="*/ 0 h 4139791"/>
                      <a:gd name="connsiteX0-11" fmla="*/ 0 w 429889"/>
                      <a:gd name="connsiteY0-12" fmla="*/ 0 h 4139791"/>
                      <a:gd name="connsiteX1-13" fmla="*/ 429889 w 429889"/>
                      <a:gd name="connsiteY1-14" fmla="*/ 0 h 4139791"/>
                      <a:gd name="connsiteX2-15" fmla="*/ 429889 w 429889"/>
                      <a:gd name="connsiteY2-16" fmla="*/ 4139791 h 4139791"/>
                      <a:gd name="connsiteX3-17" fmla="*/ 0 w 429889"/>
                      <a:gd name="connsiteY3-18" fmla="*/ 4133441 h 4139791"/>
                      <a:gd name="connsiteX4-19" fmla="*/ 0 w 429889"/>
                      <a:gd name="connsiteY4-20" fmla="*/ 0 h 413979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429889" h="4139791">
                        <a:moveTo>
                          <a:pt x="0" y="0"/>
                        </a:moveTo>
                        <a:lnTo>
                          <a:pt x="429889" y="0"/>
                        </a:lnTo>
                        <a:lnTo>
                          <a:pt x="429889" y="4139791"/>
                        </a:lnTo>
                        <a:lnTo>
                          <a:pt x="0" y="41334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1B1F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855" dirty="0">
                      <a:latin typeface="方正兰亭黑简体" panose="02000500000000000000" pitchFamily="2" charset="-122"/>
                      <a:ea typeface="方正兰亭黑简体" panose="02000500000000000000" pitchFamily="2" charset="-122"/>
                    </a:endParaRPr>
                  </a:p>
                </p:txBody>
              </p:sp>
              <p:sp>
                <p:nvSpPr>
                  <p:cNvPr id="34" name="矩形 120"/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12086905" y="3887591"/>
                    <a:ext cx="468087" cy="4143600"/>
                  </a:xfrm>
                  <a:custGeom>
                    <a:avLst/>
                    <a:gdLst>
                      <a:gd name="connsiteX0" fmla="*/ 0 w 460467"/>
                      <a:gd name="connsiteY0" fmla="*/ 0 h 2253841"/>
                      <a:gd name="connsiteX1" fmla="*/ 460467 w 460467"/>
                      <a:gd name="connsiteY1" fmla="*/ 0 h 2253841"/>
                      <a:gd name="connsiteX2" fmla="*/ 460467 w 460467"/>
                      <a:gd name="connsiteY2" fmla="*/ 2253841 h 2253841"/>
                      <a:gd name="connsiteX3" fmla="*/ 0 w 460467"/>
                      <a:gd name="connsiteY3" fmla="*/ 2253841 h 2253841"/>
                      <a:gd name="connsiteX4" fmla="*/ 0 w 460467"/>
                      <a:gd name="connsiteY4" fmla="*/ 0 h 2253841"/>
                      <a:gd name="connsiteX0-1" fmla="*/ 0 w 468087"/>
                      <a:gd name="connsiteY0-2" fmla="*/ 0 h 4143601"/>
                      <a:gd name="connsiteX1-3" fmla="*/ 460467 w 468087"/>
                      <a:gd name="connsiteY1-4" fmla="*/ 0 h 4143601"/>
                      <a:gd name="connsiteX2-5" fmla="*/ 468087 w 468087"/>
                      <a:gd name="connsiteY2-6" fmla="*/ 4143601 h 4143601"/>
                      <a:gd name="connsiteX3-7" fmla="*/ 0 w 468087"/>
                      <a:gd name="connsiteY3-8" fmla="*/ 2253841 h 4143601"/>
                      <a:gd name="connsiteX4-9" fmla="*/ 0 w 468087"/>
                      <a:gd name="connsiteY4-10" fmla="*/ 0 h 4143601"/>
                      <a:gd name="connsiteX0-11" fmla="*/ 0 w 468087"/>
                      <a:gd name="connsiteY0-12" fmla="*/ 0 h 4143601"/>
                      <a:gd name="connsiteX1-13" fmla="*/ 460467 w 468087"/>
                      <a:gd name="connsiteY1-14" fmla="*/ 0 h 4143601"/>
                      <a:gd name="connsiteX2-15" fmla="*/ 468087 w 468087"/>
                      <a:gd name="connsiteY2-16" fmla="*/ 4143601 h 4143601"/>
                      <a:gd name="connsiteX3-17" fmla="*/ 0 w 468087"/>
                      <a:gd name="connsiteY3-18" fmla="*/ 4128361 h 4143601"/>
                      <a:gd name="connsiteX4-19" fmla="*/ 0 w 468087"/>
                      <a:gd name="connsiteY4-20" fmla="*/ 0 h 4143601"/>
                      <a:gd name="connsiteX0-21" fmla="*/ 0 w 468087"/>
                      <a:gd name="connsiteY0-22" fmla="*/ 0 h 4143601"/>
                      <a:gd name="connsiteX1-23" fmla="*/ 460467 w 468087"/>
                      <a:gd name="connsiteY1-24" fmla="*/ 0 h 4143601"/>
                      <a:gd name="connsiteX2-25" fmla="*/ 468087 w 468087"/>
                      <a:gd name="connsiteY2-26" fmla="*/ 4143601 h 4143601"/>
                      <a:gd name="connsiteX3-27" fmla="*/ 0 w 468087"/>
                      <a:gd name="connsiteY3-28" fmla="*/ 4141649 h 4143601"/>
                      <a:gd name="connsiteX4-29" fmla="*/ 0 w 468087"/>
                      <a:gd name="connsiteY4-30" fmla="*/ 0 h 414360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468087" h="4143601">
                        <a:moveTo>
                          <a:pt x="0" y="0"/>
                        </a:moveTo>
                        <a:lnTo>
                          <a:pt x="460467" y="0"/>
                        </a:lnTo>
                        <a:lnTo>
                          <a:pt x="468087" y="4143601"/>
                        </a:lnTo>
                        <a:lnTo>
                          <a:pt x="0" y="414164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3000">
                        <a:srgbClr val="4DA7F9"/>
                      </a:gs>
                      <a:gs pos="100000">
                        <a:srgbClr val="A6D3FC">
                          <a:alpha val="50000"/>
                        </a:srgbClr>
                      </a:gs>
                    </a:gsLst>
                    <a:lin ang="8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855" dirty="0">
                      <a:latin typeface="方正兰亭黑简体" panose="02000500000000000000" pitchFamily="2" charset="-122"/>
                      <a:ea typeface="方正兰亭黑简体" panose="02000500000000000000" pitchFamily="2" charset="-122"/>
                    </a:endParaRPr>
                  </a:p>
                </p:txBody>
              </p:sp>
              <p:sp>
                <p:nvSpPr>
                  <p:cNvPr id="16" name="流程图: 决策 118"/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1656313" y="3155074"/>
                    <a:ext cx="888467" cy="1447520"/>
                  </a:xfrm>
                  <a:custGeom>
                    <a:avLst/>
                    <a:gdLst>
                      <a:gd name="connsiteX0" fmla="*/ 0 w 10000"/>
                      <a:gd name="connsiteY0" fmla="*/ 5000 h 10000"/>
                      <a:gd name="connsiteX1" fmla="*/ 5000 w 10000"/>
                      <a:gd name="connsiteY1" fmla="*/ 0 h 10000"/>
                      <a:gd name="connsiteX2" fmla="*/ 10000 w 10000"/>
                      <a:gd name="connsiteY2" fmla="*/ 5000 h 10000"/>
                      <a:gd name="connsiteX3" fmla="*/ 5000 w 10000"/>
                      <a:gd name="connsiteY3" fmla="*/ 10000 h 10000"/>
                      <a:gd name="connsiteX4" fmla="*/ 0 w 10000"/>
                      <a:gd name="connsiteY4" fmla="*/ 5000 h 10000"/>
                      <a:gd name="connsiteX0-1" fmla="*/ 0 w 10000"/>
                      <a:gd name="connsiteY0-2" fmla="*/ 5000 h 10000"/>
                      <a:gd name="connsiteX1-3" fmla="*/ 5000 w 10000"/>
                      <a:gd name="connsiteY1-4" fmla="*/ 0 h 10000"/>
                      <a:gd name="connsiteX2-5" fmla="*/ 10000 w 10000"/>
                      <a:gd name="connsiteY2-6" fmla="*/ 5000 h 10000"/>
                      <a:gd name="connsiteX3-7" fmla="*/ 4713 w 10000"/>
                      <a:gd name="connsiteY3-8" fmla="*/ 10000 h 10000"/>
                      <a:gd name="connsiteX4-9" fmla="*/ 0 w 10000"/>
                      <a:gd name="connsiteY4-10" fmla="*/ 5000 h 10000"/>
                      <a:gd name="connsiteX0-11" fmla="*/ 0 w 10000"/>
                      <a:gd name="connsiteY0-12" fmla="*/ 5000 h 9934"/>
                      <a:gd name="connsiteX1-13" fmla="*/ 5000 w 10000"/>
                      <a:gd name="connsiteY1-14" fmla="*/ 0 h 9934"/>
                      <a:gd name="connsiteX2-15" fmla="*/ 10000 w 10000"/>
                      <a:gd name="connsiteY2-16" fmla="*/ 5000 h 9934"/>
                      <a:gd name="connsiteX3-17" fmla="*/ 4820 w 10000"/>
                      <a:gd name="connsiteY3-18" fmla="*/ 9934 h 9934"/>
                      <a:gd name="connsiteX4-19" fmla="*/ 0 w 10000"/>
                      <a:gd name="connsiteY4-20" fmla="*/ 5000 h 993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10000" h="9934">
                        <a:moveTo>
                          <a:pt x="0" y="5000"/>
                        </a:moveTo>
                        <a:lnTo>
                          <a:pt x="5000" y="0"/>
                        </a:lnTo>
                        <a:lnTo>
                          <a:pt x="10000" y="5000"/>
                        </a:lnTo>
                        <a:lnTo>
                          <a:pt x="4820" y="9934"/>
                        </a:lnTo>
                        <a:lnTo>
                          <a:pt x="0" y="500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5A3F9"/>
                      </a:gs>
                      <a:gs pos="100000">
                        <a:srgbClr val="76BBFA"/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855" dirty="0">
                      <a:latin typeface="方正兰亭黑简体" panose="02000500000000000000" pitchFamily="2" charset="-122"/>
                      <a:ea typeface="方正兰亭黑简体" panose="02000500000000000000" pitchFamily="2" charset="-122"/>
                    </a:endParaRPr>
                  </a:p>
                </p:txBody>
              </p:sp>
            </p:grpSp>
            <p:sp>
              <p:nvSpPr>
                <p:cNvPr id="28" name="文本框 27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649" y="6903"/>
                  <a:ext cx="3435" cy="4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p>
                  <a:pPr algn="ctr">
                    <a:lnSpc>
                      <a:spcPct val="90000"/>
                    </a:lnSpc>
                  </a:pPr>
                  <a:r>
                    <a:rPr lang="en-US" altLang="zh-CN" sz="1335" dirty="0">
                      <a:solidFill>
                        <a:srgbClr val="276AD4"/>
                      </a:solidFill>
                      <a:latin typeface="Montserrat" charset="0"/>
                      <a:cs typeface="Montserrat" charset="0"/>
                      <a:sym typeface="+mn-ea"/>
                    </a:rPr>
                    <a:t>Real-Time Data Refresh</a:t>
                  </a:r>
                  <a:endParaRPr lang="en-US" altLang="zh-CN" sz="1335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endParaRPr>
                </a:p>
              </p:txBody>
            </p:sp>
            <p:cxnSp>
              <p:nvCxnSpPr>
                <p:cNvPr id="18" name="直接连接符 17"/>
                <p:cNvCxnSpPr/>
                <p:nvPr/>
              </p:nvCxnSpPr>
              <p:spPr>
                <a:xfrm>
                  <a:off x="1162" y="6880"/>
                  <a:ext cx="2637" cy="0"/>
                </a:xfrm>
                <a:prstGeom prst="line">
                  <a:avLst/>
                </a:prstGeom>
                <a:ln>
                  <a:gradFill>
                    <a:gsLst>
                      <a:gs pos="100000">
                        <a:srgbClr val="276AD4"/>
                      </a:gs>
                      <a:gs pos="0">
                        <a:srgbClr val="006EFF">
                          <a:alpha val="0"/>
                        </a:srgbClr>
                      </a:gs>
                    </a:gsLst>
                    <a:lin ang="10800000" scaled="1"/>
                  </a:gra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圆角右箭头 20"/>
              <p:cNvSpPr/>
              <p:nvPr/>
            </p:nvSpPr>
            <p:spPr>
              <a:xfrm flipV="1">
                <a:off x="2128" y="4841"/>
                <a:ext cx="607" cy="1929"/>
              </a:xfrm>
              <a:prstGeom prst="bentArrow">
                <a:avLst/>
              </a:prstGeom>
              <a:gradFill>
                <a:gsLst>
                  <a:gs pos="0">
                    <a:srgbClr val="FFC000"/>
                  </a:gs>
                  <a:gs pos="68000">
                    <a:srgbClr val="FFC000">
                      <a:alpha val="0"/>
                    </a:srgbClr>
                  </a:gs>
                </a:gsLst>
                <a:lin ang="318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 rot="0">
            <a:off x="8773795" y="3316605"/>
            <a:ext cx="3007360" cy="2797175"/>
            <a:chOff x="10363" y="4142"/>
            <a:chExt cx="3552" cy="3304"/>
          </a:xfrm>
        </p:grpSpPr>
        <p:sp>
          <p:nvSpPr>
            <p:cNvPr id="54" name="矩形 53"/>
            <p:cNvSpPr/>
            <p:nvPr>
              <p:custDataLst>
                <p:tags r:id="rId10"/>
              </p:custDataLst>
            </p:nvPr>
          </p:nvSpPr>
          <p:spPr>
            <a:xfrm>
              <a:off x="12332" y="5932"/>
              <a:ext cx="782" cy="326"/>
            </a:xfrm>
            <a:prstGeom prst="rect">
              <a:avLst/>
            </a:prstGeom>
          </p:spPr>
          <p:txBody>
            <a:bodyPr wrap="none">
              <a:noAutofit/>
            </a:bodyPr>
            <a:p>
              <a:pPr algn="ctr"/>
              <a:r>
                <a:rPr lang="en-US" altLang="zh-CN" sz="1335" dirty="0">
                  <a:solidFill>
                    <a:schemeClr val="bg1"/>
                  </a:solidFill>
                  <a:latin typeface="Montserrat Medium" charset="0"/>
                  <a:cs typeface="Montserrat Medium" charset="0"/>
                </a:rPr>
                <a:t>3 sec.</a:t>
              </a:r>
              <a:endParaRPr lang="en-US" altLang="zh-CN" sz="1335" dirty="0">
                <a:solidFill>
                  <a:schemeClr val="bg1"/>
                </a:solidFill>
                <a:latin typeface="Montserrat Medium" charset="0"/>
                <a:cs typeface="Montserrat Medium" charset="0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0363" y="4142"/>
              <a:ext cx="3552" cy="3304"/>
              <a:chOff x="10363" y="4142"/>
              <a:chExt cx="3552" cy="3304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0363" y="4142"/>
                <a:ext cx="3552" cy="3305"/>
                <a:chOff x="10363" y="4142"/>
                <a:chExt cx="3552" cy="3305"/>
              </a:xfrm>
            </p:grpSpPr>
            <p:sp>
              <p:nvSpPr>
                <p:cNvPr id="39" name="文本框 38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10363" y="6903"/>
                  <a:ext cx="3553" cy="54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p>
                  <a:pPr algn="ctr">
                    <a:lnSpc>
                      <a:spcPct val="90000"/>
                    </a:lnSpc>
                    <a:buClrTx/>
                    <a:buSzTx/>
                    <a:buFontTx/>
                  </a:pPr>
                  <a:r>
                    <a:rPr lang="en-US" altLang="zh-CN" sz="1335" dirty="0">
                      <a:solidFill>
                        <a:srgbClr val="276AD4"/>
                      </a:solidFill>
                      <a:latin typeface="Montserrat" charset="0"/>
                      <a:cs typeface="Montserrat" charset="0"/>
                      <a:sym typeface="+mn-ea"/>
                    </a:rPr>
                    <a:t>Fast Power Flow Switching</a:t>
                  </a:r>
                  <a:endParaRPr lang="en-US" altLang="zh-CN" sz="1335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endParaRPr>
                </a:p>
              </p:txBody>
            </p:sp>
            <p:grpSp>
              <p:nvGrpSpPr>
                <p:cNvPr id="43" name="组合 42"/>
                <p:cNvGrpSpPr/>
                <p:nvPr/>
              </p:nvGrpSpPr>
              <p:grpSpPr>
                <a:xfrm>
                  <a:off x="11038" y="4142"/>
                  <a:ext cx="2045" cy="2739"/>
                  <a:chOff x="1182" y="4334"/>
                  <a:chExt cx="2638" cy="2981"/>
                </a:xfrm>
              </p:grpSpPr>
              <p:grpSp>
                <p:nvGrpSpPr>
                  <p:cNvPr id="44" name="组合 43"/>
                  <p:cNvGrpSpPr/>
                  <p:nvPr/>
                </p:nvGrpSpPr>
                <p:grpSpPr>
                  <a:xfrm>
                    <a:off x="2974" y="6637"/>
                    <a:ext cx="846" cy="678"/>
                    <a:chOff x="11656313" y="3155074"/>
                    <a:chExt cx="898679" cy="4876117"/>
                  </a:xfrm>
                </p:grpSpPr>
                <p:sp>
                  <p:nvSpPr>
                    <p:cNvPr id="45" name="矩形 119"/>
                    <p:cNvSpPr/>
                    <p:nvPr>
                      <p:custDataLst>
                        <p:tags r:id="rId12"/>
                      </p:custDataLst>
                    </p:nvPr>
                  </p:nvSpPr>
                  <p:spPr>
                    <a:xfrm>
                      <a:off x="11656313" y="3887590"/>
                      <a:ext cx="429889" cy="4139791"/>
                    </a:xfrm>
                    <a:custGeom>
                      <a:avLst/>
                      <a:gdLst>
                        <a:gd name="connsiteX0" fmla="*/ 0 w 429889"/>
                        <a:gd name="connsiteY0" fmla="*/ 0 h 2253841"/>
                        <a:gd name="connsiteX1" fmla="*/ 429889 w 429889"/>
                        <a:gd name="connsiteY1" fmla="*/ 0 h 2253841"/>
                        <a:gd name="connsiteX2" fmla="*/ 429889 w 429889"/>
                        <a:gd name="connsiteY2" fmla="*/ 2253841 h 2253841"/>
                        <a:gd name="connsiteX3" fmla="*/ 0 w 429889"/>
                        <a:gd name="connsiteY3" fmla="*/ 2253841 h 2253841"/>
                        <a:gd name="connsiteX4" fmla="*/ 0 w 429889"/>
                        <a:gd name="connsiteY4" fmla="*/ 0 h 2253841"/>
                        <a:gd name="connsiteX0-1" fmla="*/ 0 w 429889"/>
                        <a:gd name="connsiteY0-2" fmla="*/ 0 h 4139791"/>
                        <a:gd name="connsiteX1-3" fmla="*/ 429889 w 429889"/>
                        <a:gd name="connsiteY1-4" fmla="*/ 0 h 4139791"/>
                        <a:gd name="connsiteX2-5" fmla="*/ 429889 w 429889"/>
                        <a:gd name="connsiteY2-6" fmla="*/ 4139791 h 4139791"/>
                        <a:gd name="connsiteX3-7" fmla="*/ 0 w 429889"/>
                        <a:gd name="connsiteY3-8" fmla="*/ 2253841 h 4139791"/>
                        <a:gd name="connsiteX4-9" fmla="*/ 0 w 429889"/>
                        <a:gd name="connsiteY4-10" fmla="*/ 0 h 4139791"/>
                        <a:gd name="connsiteX0-11" fmla="*/ 0 w 429889"/>
                        <a:gd name="connsiteY0-12" fmla="*/ 0 h 4139791"/>
                        <a:gd name="connsiteX1-13" fmla="*/ 429889 w 429889"/>
                        <a:gd name="connsiteY1-14" fmla="*/ 0 h 4139791"/>
                        <a:gd name="connsiteX2-15" fmla="*/ 429889 w 429889"/>
                        <a:gd name="connsiteY2-16" fmla="*/ 4139791 h 4139791"/>
                        <a:gd name="connsiteX3-17" fmla="*/ 0 w 429889"/>
                        <a:gd name="connsiteY3-18" fmla="*/ 4133441 h 4139791"/>
                        <a:gd name="connsiteX4-19" fmla="*/ 0 w 429889"/>
                        <a:gd name="connsiteY4-20" fmla="*/ 0 h 4139791"/>
                      </a:gdLst>
                      <a:ahLst/>
                      <a:cxnLst>
                        <a:cxn ang="0">
                          <a:pos x="connsiteX0-1" y="connsiteY0-2"/>
                        </a:cxn>
                        <a:cxn ang="0">
                          <a:pos x="connsiteX1-3" y="connsiteY1-4"/>
                        </a:cxn>
                        <a:cxn ang="0">
                          <a:pos x="connsiteX2-5" y="connsiteY2-6"/>
                        </a:cxn>
                        <a:cxn ang="0">
                          <a:pos x="connsiteX3-7" y="connsiteY3-8"/>
                        </a:cxn>
                        <a:cxn ang="0">
                          <a:pos x="connsiteX4-9" y="connsiteY4-10"/>
                        </a:cxn>
                      </a:cxnLst>
                      <a:rect l="l" t="t" r="r" b="b"/>
                      <a:pathLst>
                        <a:path w="429889" h="4139791">
                          <a:moveTo>
                            <a:pt x="0" y="0"/>
                          </a:moveTo>
                          <a:lnTo>
                            <a:pt x="429889" y="0"/>
                          </a:lnTo>
                          <a:lnTo>
                            <a:pt x="429889" y="4139791"/>
                          </a:lnTo>
                          <a:lnTo>
                            <a:pt x="0" y="41334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1B1F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 sz="855" dirty="0">
                        <a:latin typeface="方正兰亭黑简体" panose="02000500000000000000" pitchFamily="2" charset="-122"/>
                        <a:ea typeface="方正兰亭黑简体" panose="02000500000000000000" pitchFamily="2" charset="-122"/>
                      </a:endParaRPr>
                    </a:p>
                  </p:txBody>
                </p:sp>
                <p:sp>
                  <p:nvSpPr>
                    <p:cNvPr id="46" name="矩形 120"/>
                    <p:cNvSpPr/>
                    <p:nvPr>
                      <p:custDataLst>
                        <p:tags r:id="rId13"/>
                      </p:custDataLst>
                    </p:nvPr>
                  </p:nvSpPr>
                  <p:spPr>
                    <a:xfrm>
                      <a:off x="12086905" y="3887591"/>
                      <a:ext cx="468087" cy="4143600"/>
                    </a:xfrm>
                    <a:custGeom>
                      <a:avLst/>
                      <a:gdLst>
                        <a:gd name="connsiteX0" fmla="*/ 0 w 460467"/>
                        <a:gd name="connsiteY0" fmla="*/ 0 h 2253841"/>
                        <a:gd name="connsiteX1" fmla="*/ 460467 w 460467"/>
                        <a:gd name="connsiteY1" fmla="*/ 0 h 2253841"/>
                        <a:gd name="connsiteX2" fmla="*/ 460467 w 460467"/>
                        <a:gd name="connsiteY2" fmla="*/ 2253841 h 2253841"/>
                        <a:gd name="connsiteX3" fmla="*/ 0 w 460467"/>
                        <a:gd name="connsiteY3" fmla="*/ 2253841 h 2253841"/>
                        <a:gd name="connsiteX4" fmla="*/ 0 w 460467"/>
                        <a:gd name="connsiteY4" fmla="*/ 0 h 2253841"/>
                        <a:gd name="connsiteX0-1" fmla="*/ 0 w 468087"/>
                        <a:gd name="connsiteY0-2" fmla="*/ 0 h 4143601"/>
                        <a:gd name="connsiteX1-3" fmla="*/ 460467 w 468087"/>
                        <a:gd name="connsiteY1-4" fmla="*/ 0 h 4143601"/>
                        <a:gd name="connsiteX2-5" fmla="*/ 468087 w 468087"/>
                        <a:gd name="connsiteY2-6" fmla="*/ 4143601 h 4143601"/>
                        <a:gd name="connsiteX3-7" fmla="*/ 0 w 468087"/>
                        <a:gd name="connsiteY3-8" fmla="*/ 2253841 h 4143601"/>
                        <a:gd name="connsiteX4-9" fmla="*/ 0 w 468087"/>
                        <a:gd name="connsiteY4-10" fmla="*/ 0 h 4143601"/>
                        <a:gd name="connsiteX0-11" fmla="*/ 0 w 468087"/>
                        <a:gd name="connsiteY0-12" fmla="*/ 0 h 4143601"/>
                        <a:gd name="connsiteX1-13" fmla="*/ 460467 w 468087"/>
                        <a:gd name="connsiteY1-14" fmla="*/ 0 h 4143601"/>
                        <a:gd name="connsiteX2-15" fmla="*/ 468087 w 468087"/>
                        <a:gd name="connsiteY2-16" fmla="*/ 4143601 h 4143601"/>
                        <a:gd name="connsiteX3-17" fmla="*/ 0 w 468087"/>
                        <a:gd name="connsiteY3-18" fmla="*/ 4128361 h 4143601"/>
                        <a:gd name="connsiteX4-19" fmla="*/ 0 w 468087"/>
                        <a:gd name="connsiteY4-20" fmla="*/ 0 h 4143601"/>
                        <a:gd name="connsiteX0-21" fmla="*/ 0 w 468087"/>
                        <a:gd name="connsiteY0-22" fmla="*/ 0 h 4143601"/>
                        <a:gd name="connsiteX1-23" fmla="*/ 460467 w 468087"/>
                        <a:gd name="connsiteY1-24" fmla="*/ 0 h 4143601"/>
                        <a:gd name="connsiteX2-25" fmla="*/ 468087 w 468087"/>
                        <a:gd name="connsiteY2-26" fmla="*/ 4143601 h 4143601"/>
                        <a:gd name="connsiteX3-27" fmla="*/ 0 w 468087"/>
                        <a:gd name="connsiteY3-28" fmla="*/ 4141649 h 4143601"/>
                        <a:gd name="connsiteX4-29" fmla="*/ 0 w 468087"/>
                        <a:gd name="connsiteY4-30" fmla="*/ 0 h 4143601"/>
                      </a:gdLst>
                      <a:ahLst/>
                      <a:cxnLst>
                        <a:cxn ang="0">
                          <a:pos x="connsiteX0-1" y="connsiteY0-2"/>
                        </a:cxn>
                        <a:cxn ang="0">
                          <a:pos x="connsiteX1-3" y="connsiteY1-4"/>
                        </a:cxn>
                        <a:cxn ang="0">
                          <a:pos x="connsiteX2-5" y="connsiteY2-6"/>
                        </a:cxn>
                        <a:cxn ang="0">
                          <a:pos x="connsiteX3-7" y="connsiteY3-8"/>
                        </a:cxn>
                        <a:cxn ang="0">
                          <a:pos x="connsiteX4-9" y="connsiteY4-10"/>
                        </a:cxn>
                      </a:cxnLst>
                      <a:rect l="l" t="t" r="r" b="b"/>
                      <a:pathLst>
                        <a:path w="468087" h="4143601">
                          <a:moveTo>
                            <a:pt x="0" y="0"/>
                          </a:moveTo>
                          <a:lnTo>
                            <a:pt x="460467" y="0"/>
                          </a:lnTo>
                          <a:lnTo>
                            <a:pt x="468087" y="4143601"/>
                          </a:lnTo>
                          <a:lnTo>
                            <a:pt x="0" y="414164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3000">
                          <a:srgbClr val="4DA7F9"/>
                        </a:gs>
                        <a:gs pos="100000">
                          <a:srgbClr val="A6D3FC">
                            <a:alpha val="50000"/>
                          </a:srgbClr>
                        </a:gs>
                      </a:gsLst>
                      <a:lin ang="84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 sz="855" dirty="0">
                        <a:latin typeface="方正兰亭黑简体" panose="02000500000000000000" pitchFamily="2" charset="-122"/>
                        <a:ea typeface="方正兰亭黑简体" panose="02000500000000000000" pitchFamily="2" charset="-122"/>
                      </a:endParaRPr>
                    </a:p>
                  </p:txBody>
                </p:sp>
                <p:sp>
                  <p:nvSpPr>
                    <p:cNvPr id="47" name="流程图: 决策 118"/>
                    <p:cNvSpPr/>
                    <p:nvPr>
                      <p:custDataLst>
                        <p:tags r:id="rId14"/>
                      </p:custDataLst>
                    </p:nvPr>
                  </p:nvSpPr>
                  <p:spPr>
                    <a:xfrm>
                      <a:off x="11656313" y="3155074"/>
                      <a:ext cx="888467" cy="1447520"/>
                    </a:xfrm>
                    <a:custGeom>
                      <a:avLst/>
                      <a:gdLst>
                        <a:gd name="connsiteX0" fmla="*/ 0 w 10000"/>
                        <a:gd name="connsiteY0" fmla="*/ 5000 h 10000"/>
                        <a:gd name="connsiteX1" fmla="*/ 5000 w 10000"/>
                        <a:gd name="connsiteY1" fmla="*/ 0 h 10000"/>
                        <a:gd name="connsiteX2" fmla="*/ 10000 w 10000"/>
                        <a:gd name="connsiteY2" fmla="*/ 5000 h 10000"/>
                        <a:gd name="connsiteX3" fmla="*/ 5000 w 10000"/>
                        <a:gd name="connsiteY3" fmla="*/ 10000 h 10000"/>
                        <a:gd name="connsiteX4" fmla="*/ 0 w 10000"/>
                        <a:gd name="connsiteY4" fmla="*/ 5000 h 10000"/>
                        <a:gd name="connsiteX0-1" fmla="*/ 0 w 10000"/>
                        <a:gd name="connsiteY0-2" fmla="*/ 5000 h 10000"/>
                        <a:gd name="connsiteX1-3" fmla="*/ 5000 w 10000"/>
                        <a:gd name="connsiteY1-4" fmla="*/ 0 h 10000"/>
                        <a:gd name="connsiteX2-5" fmla="*/ 10000 w 10000"/>
                        <a:gd name="connsiteY2-6" fmla="*/ 5000 h 10000"/>
                        <a:gd name="connsiteX3-7" fmla="*/ 4713 w 10000"/>
                        <a:gd name="connsiteY3-8" fmla="*/ 10000 h 10000"/>
                        <a:gd name="connsiteX4-9" fmla="*/ 0 w 10000"/>
                        <a:gd name="connsiteY4-10" fmla="*/ 5000 h 10000"/>
                        <a:gd name="connsiteX0-11" fmla="*/ 0 w 10000"/>
                        <a:gd name="connsiteY0-12" fmla="*/ 5000 h 9934"/>
                        <a:gd name="connsiteX1-13" fmla="*/ 5000 w 10000"/>
                        <a:gd name="connsiteY1-14" fmla="*/ 0 h 9934"/>
                        <a:gd name="connsiteX2-15" fmla="*/ 10000 w 10000"/>
                        <a:gd name="connsiteY2-16" fmla="*/ 5000 h 9934"/>
                        <a:gd name="connsiteX3-17" fmla="*/ 4820 w 10000"/>
                        <a:gd name="connsiteY3-18" fmla="*/ 9934 h 9934"/>
                        <a:gd name="connsiteX4-19" fmla="*/ 0 w 10000"/>
                        <a:gd name="connsiteY4-20" fmla="*/ 5000 h 9934"/>
                      </a:gdLst>
                      <a:ahLst/>
                      <a:cxnLst>
                        <a:cxn ang="0">
                          <a:pos x="connsiteX0-1" y="connsiteY0-2"/>
                        </a:cxn>
                        <a:cxn ang="0">
                          <a:pos x="connsiteX1-3" y="connsiteY1-4"/>
                        </a:cxn>
                        <a:cxn ang="0">
                          <a:pos x="connsiteX2-5" y="connsiteY2-6"/>
                        </a:cxn>
                        <a:cxn ang="0">
                          <a:pos x="connsiteX3-7" y="connsiteY3-8"/>
                        </a:cxn>
                        <a:cxn ang="0">
                          <a:pos x="connsiteX4-9" y="connsiteY4-10"/>
                        </a:cxn>
                      </a:cxnLst>
                      <a:rect l="l" t="t" r="r" b="b"/>
                      <a:pathLst>
                        <a:path w="10000" h="9934">
                          <a:moveTo>
                            <a:pt x="0" y="5000"/>
                          </a:moveTo>
                          <a:lnTo>
                            <a:pt x="5000" y="0"/>
                          </a:lnTo>
                          <a:lnTo>
                            <a:pt x="10000" y="5000"/>
                          </a:lnTo>
                          <a:lnTo>
                            <a:pt x="4820" y="9934"/>
                          </a:lnTo>
                          <a:lnTo>
                            <a:pt x="0" y="500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5A3F9"/>
                        </a:gs>
                        <a:gs pos="100000">
                          <a:srgbClr val="76BBFA"/>
                        </a:gs>
                      </a:gsLst>
                      <a:lin ang="54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 sz="855" dirty="0">
                        <a:latin typeface="方正兰亭黑简体" panose="02000500000000000000" pitchFamily="2" charset="-122"/>
                        <a:ea typeface="方正兰亭黑简体" panose="02000500000000000000" pitchFamily="2" charset="-122"/>
                      </a:endParaRPr>
                    </a:p>
                  </p:txBody>
                </p:sp>
              </p:grpSp>
              <p:sp>
                <p:nvSpPr>
                  <p:cNvPr id="53" name="矩形 52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1182" y="4334"/>
                    <a:ext cx="796" cy="383"/>
                  </a:xfrm>
                  <a:prstGeom prst="rect">
                    <a:avLst/>
                  </a:prstGeom>
                </p:spPr>
                <p:txBody>
                  <a:bodyPr wrap="none">
                    <a:noAutofit/>
                  </a:bodyPr>
                  <a:p>
                    <a:pPr algn="ctr"/>
                    <a:endParaRPr lang="en-US" altLang="zh-CN" sz="1335" dirty="0">
                      <a:solidFill>
                        <a:srgbClr val="767171"/>
                      </a:solidFill>
                      <a:latin typeface="Montserrat Medium" charset="0"/>
                      <a:cs typeface="Montserrat Medium" charset="0"/>
                    </a:endParaRPr>
                  </a:p>
                </p:txBody>
              </p:sp>
            </p:grpSp>
            <p:cxnSp>
              <p:nvCxnSpPr>
                <p:cNvPr id="20" name="直接连接符 19"/>
                <p:cNvCxnSpPr/>
                <p:nvPr/>
              </p:nvCxnSpPr>
              <p:spPr>
                <a:xfrm>
                  <a:off x="10598" y="6880"/>
                  <a:ext cx="2886" cy="0"/>
                </a:xfrm>
                <a:prstGeom prst="line">
                  <a:avLst/>
                </a:prstGeom>
                <a:ln>
                  <a:gradFill>
                    <a:gsLst>
                      <a:gs pos="100000">
                        <a:srgbClr val="276AD4"/>
                      </a:gs>
                      <a:gs pos="0">
                        <a:srgbClr val="006EFF">
                          <a:alpha val="0"/>
                        </a:srgbClr>
                      </a:gs>
                    </a:gsLst>
                    <a:lin ang="10800000" scaled="1"/>
                  </a:gra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圆角右箭头 22"/>
              <p:cNvSpPr/>
              <p:nvPr/>
            </p:nvSpPr>
            <p:spPr>
              <a:xfrm flipV="1">
                <a:off x="11759" y="4841"/>
                <a:ext cx="607" cy="1929"/>
              </a:xfrm>
              <a:prstGeom prst="bentArrow">
                <a:avLst/>
              </a:prstGeom>
              <a:gradFill>
                <a:gsLst>
                  <a:gs pos="0">
                    <a:srgbClr val="FFC000"/>
                  </a:gs>
                  <a:gs pos="68000">
                    <a:srgbClr val="FFC000">
                      <a:alpha val="0"/>
                    </a:srgbClr>
                  </a:gs>
                </a:gsLst>
                <a:lin ang="318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4090035" y="5654040"/>
            <a:ext cx="3921125" cy="39370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1335" dirty="0">
                <a:solidFill>
                  <a:srgbClr val="276AD4"/>
                </a:solidFill>
                <a:latin typeface="Montserrat" charset="0"/>
                <a:cs typeface="Montserrat" charset="0"/>
                <a:sym typeface="+mn-ea"/>
              </a:rPr>
              <a:t>Uninterrupted Load Monitoring</a:t>
            </a:r>
            <a:endParaRPr lang="en-US" altLang="zh-CN" sz="1335" b="1" kern="100" spc="-133" dirty="0">
              <a:solidFill>
                <a:srgbClr val="276AD4"/>
              </a:solidFill>
              <a:latin typeface="Montserrat" charset="0"/>
              <a:ea typeface="方正兰亭粗黑简体" panose="02000500000000000000" pitchFamily="2" charset="-122"/>
              <a:cs typeface="Montserrat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7"/>
          <a:srcRect t="45750" r="84034"/>
          <a:stretch>
            <a:fillRect/>
          </a:stretch>
        </p:blipFill>
        <p:spPr>
          <a:xfrm>
            <a:off x="4427855" y="4535805"/>
            <a:ext cx="518160" cy="1102360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4427855" y="5634355"/>
            <a:ext cx="3412490" cy="0"/>
          </a:xfrm>
          <a:prstGeom prst="line">
            <a:avLst/>
          </a:prstGeom>
          <a:ln>
            <a:gradFill>
              <a:gsLst>
                <a:gs pos="100000">
                  <a:srgbClr val="276AD4"/>
                </a:gs>
                <a:gs pos="0">
                  <a:srgbClr val="006EFF">
                    <a:alpha val="0"/>
                  </a:srgbClr>
                </a:gs>
              </a:gsLst>
              <a:lin ang="108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319905" y="1427480"/>
            <a:ext cx="0" cy="1440000"/>
          </a:xfrm>
          <a:prstGeom prst="line">
            <a:avLst/>
          </a:prstGeo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5000">
                  <a:srgbClr val="BDF2F9">
                    <a:alpha val="61000"/>
                  </a:srgbClr>
                </a:gs>
              </a:gsLst>
              <a:lin ang="1548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7977505" y="1427480"/>
            <a:ext cx="0" cy="1440000"/>
          </a:xfrm>
          <a:prstGeom prst="line">
            <a:avLst/>
          </a:prstGeo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5000">
                  <a:srgbClr val="BDF2F9">
                    <a:alpha val="59000"/>
                  </a:srgbClr>
                </a:gs>
              </a:gsLst>
              <a:lin ang="1548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8" name="图片 47" descr="pv---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19905" y="3826510"/>
            <a:ext cx="873125" cy="164465"/>
          </a:xfrm>
          <a:prstGeom prst="rect">
            <a:avLst/>
          </a:prstGeom>
        </p:spPr>
      </p:pic>
      <p:grpSp>
        <p:nvGrpSpPr>
          <p:cNvPr id="131" name="组合 130"/>
          <p:cNvGrpSpPr/>
          <p:nvPr/>
        </p:nvGrpSpPr>
        <p:grpSpPr>
          <a:xfrm>
            <a:off x="4440555" y="4010025"/>
            <a:ext cx="617855" cy="558800"/>
            <a:chOff x="6993" y="6315"/>
            <a:chExt cx="973" cy="880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6993" y="6315"/>
              <a:ext cx="0" cy="12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7952" y="6315"/>
              <a:ext cx="0" cy="12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rot="16200000" flipH="1">
              <a:off x="7483" y="5956"/>
              <a:ext cx="0" cy="96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7469" y="6315"/>
              <a:ext cx="0" cy="88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99" name="组合 98"/>
          <p:cNvGrpSpPr/>
          <p:nvPr/>
        </p:nvGrpSpPr>
        <p:grpSpPr>
          <a:xfrm>
            <a:off x="5898515" y="5323840"/>
            <a:ext cx="300990" cy="287655"/>
            <a:chOff x="9505" y="8261"/>
            <a:chExt cx="648" cy="618"/>
          </a:xfrm>
        </p:grpSpPr>
        <p:sp>
          <p:nvSpPr>
            <p:cNvPr id="98" name="圆角矩形 97"/>
            <p:cNvSpPr/>
            <p:nvPr/>
          </p:nvSpPr>
          <p:spPr>
            <a:xfrm>
              <a:off x="9505" y="8261"/>
              <a:ext cx="649" cy="618"/>
            </a:xfrm>
            <a:prstGeom prst="roundRect">
              <a:avLst>
                <a:gd name="adj" fmla="val 9924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9" name="图片 68" descr="a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616" y="8362"/>
              <a:ext cx="445" cy="446"/>
            </a:xfrm>
            <a:prstGeom prst="rect">
              <a:avLst/>
            </a:prstGeom>
          </p:spPr>
        </p:pic>
      </p:grpSp>
      <p:cxnSp>
        <p:nvCxnSpPr>
          <p:cNvPr id="77" name="直接连接符 76"/>
          <p:cNvCxnSpPr/>
          <p:nvPr/>
        </p:nvCxnSpPr>
        <p:spPr>
          <a:xfrm>
            <a:off x="5871845" y="3796030"/>
            <a:ext cx="1368000" cy="2540"/>
          </a:xfrm>
          <a:prstGeom prst="line">
            <a:avLst/>
          </a:prstGeom>
          <a:ln w="15875"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>
            <a:off x="4815840" y="4310380"/>
            <a:ext cx="982980" cy="0"/>
          </a:xfrm>
          <a:prstGeom prst="line">
            <a:avLst/>
          </a:prstGeom>
          <a:ln w="15875">
            <a:solidFill>
              <a:srgbClr val="F9C153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flipV="1">
            <a:off x="5791518" y="3901758"/>
            <a:ext cx="0" cy="414020"/>
          </a:xfrm>
          <a:prstGeom prst="line">
            <a:avLst/>
          </a:prstGeom>
          <a:ln w="15875">
            <a:solidFill>
              <a:srgbClr val="F9C153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 flipV="1">
            <a:off x="4815523" y="4325303"/>
            <a:ext cx="0" cy="308610"/>
          </a:xfrm>
          <a:prstGeom prst="line">
            <a:avLst/>
          </a:prstGeom>
          <a:ln w="15875">
            <a:solidFill>
              <a:srgbClr val="F9C153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6" name="组合 115"/>
          <p:cNvGrpSpPr/>
          <p:nvPr/>
        </p:nvGrpSpPr>
        <p:grpSpPr>
          <a:xfrm>
            <a:off x="6438265" y="3672205"/>
            <a:ext cx="300990" cy="287655"/>
            <a:chOff x="9996" y="5667"/>
            <a:chExt cx="648" cy="618"/>
          </a:xfrm>
        </p:grpSpPr>
        <p:sp>
          <p:nvSpPr>
            <p:cNvPr id="84" name="圆角矩形 83"/>
            <p:cNvSpPr/>
            <p:nvPr/>
          </p:nvSpPr>
          <p:spPr>
            <a:xfrm>
              <a:off x="9996" y="5667"/>
              <a:ext cx="649" cy="618"/>
            </a:xfrm>
            <a:prstGeom prst="roundRect">
              <a:avLst>
                <a:gd name="adj" fmla="val 9924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4" name="图片 73" descr="b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089" y="5734"/>
              <a:ext cx="477" cy="477"/>
            </a:xfrm>
            <a:prstGeom prst="rect">
              <a:avLst/>
            </a:prstGeom>
          </p:spPr>
        </p:pic>
      </p:grpSp>
      <p:pic>
        <p:nvPicPr>
          <p:cNvPr id="62" name="图片 61" descr="电脑手机端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07885" y="3614420"/>
            <a:ext cx="582295" cy="409575"/>
          </a:xfrm>
          <a:prstGeom prst="rect">
            <a:avLst/>
          </a:prstGeom>
        </p:spPr>
      </p:pic>
      <p:grpSp>
        <p:nvGrpSpPr>
          <p:cNvPr id="115" name="组合 114"/>
          <p:cNvGrpSpPr/>
          <p:nvPr/>
        </p:nvGrpSpPr>
        <p:grpSpPr>
          <a:xfrm>
            <a:off x="5641975" y="3672205"/>
            <a:ext cx="300990" cy="287655"/>
            <a:chOff x="8795" y="5667"/>
            <a:chExt cx="648" cy="618"/>
          </a:xfrm>
        </p:grpSpPr>
        <p:sp>
          <p:nvSpPr>
            <p:cNvPr id="88" name="圆角矩形 87"/>
            <p:cNvSpPr/>
            <p:nvPr/>
          </p:nvSpPr>
          <p:spPr>
            <a:xfrm>
              <a:off x="8795" y="5667"/>
              <a:ext cx="649" cy="618"/>
            </a:xfrm>
            <a:prstGeom prst="roundRect">
              <a:avLst>
                <a:gd name="adj" fmla="val 9924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4" name="图片 63" descr="未标题-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10800000">
              <a:off x="9041" y="5722"/>
              <a:ext cx="157" cy="476"/>
            </a:xfrm>
            <a:prstGeom prst="rect">
              <a:avLst/>
            </a:prstGeom>
          </p:spPr>
        </p:pic>
      </p:grpSp>
      <p:grpSp>
        <p:nvGrpSpPr>
          <p:cNvPr id="92" name="组合 91"/>
          <p:cNvGrpSpPr/>
          <p:nvPr/>
        </p:nvGrpSpPr>
        <p:grpSpPr>
          <a:xfrm>
            <a:off x="6790055" y="4552950"/>
            <a:ext cx="300990" cy="287655"/>
            <a:chOff x="10611" y="7083"/>
            <a:chExt cx="648" cy="618"/>
          </a:xfrm>
        </p:grpSpPr>
        <p:sp>
          <p:nvSpPr>
            <p:cNvPr id="90" name="圆角矩形 89"/>
            <p:cNvSpPr/>
            <p:nvPr/>
          </p:nvSpPr>
          <p:spPr>
            <a:xfrm>
              <a:off x="10611" y="7083"/>
              <a:ext cx="649" cy="618"/>
            </a:xfrm>
            <a:prstGeom prst="roundRect">
              <a:avLst>
                <a:gd name="adj" fmla="val 9924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3" name="图片 62" descr="Import Meter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724" y="7157"/>
              <a:ext cx="424" cy="459"/>
            </a:xfrm>
            <a:prstGeom prst="rect">
              <a:avLst/>
            </a:prstGeom>
          </p:spPr>
        </p:pic>
      </p:grpSp>
      <p:grpSp>
        <p:nvGrpSpPr>
          <p:cNvPr id="91" name="组合 90"/>
          <p:cNvGrpSpPr/>
          <p:nvPr/>
        </p:nvGrpSpPr>
        <p:grpSpPr>
          <a:xfrm>
            <a:off x="7378065" y="4552950"/>
            <a:ext cx="300990" cy="287655"/>
            <a:chOff x="11619" y="7083"/>
            <a:chExt cx="648" cy="618"/>
          </a:xfrm>
        </p:grpSpPr>
        <p:sp>
          <p:nvSpPr>
            <p:cNvPr id="75" name="圆角矩形 74"/>
            <p:cNvSpPr/>
            <p:nvPr/>
          </p:nvSpPr>
          <p:spPr>
            <a:xfrm>
              <a:off x="11619" y="7083"/>
              <a:ext cx="649" cy="618"/>
            </a:xfrm>
            <a:prstGeom prst="roundRect">
              <a:avLst>
                <a:gd name="adj" fmla="val 9924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1" name="图片 70" descr="Grid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1691" y="7142"/>
              <a:ext cx="486" cy="468"/>
            </a:xfrm>
            <a:prstGeom prst="rect">
              <a:avLst/>
            </a:prstGeom>
          </p:spPr>
        </p:pic>
      </p:grpSp>
      <p:grpSp>
        <p:nvGrpSpPr>
          <p:cNvPr id="101" name="组合 100"/>
          <p:cNvGrpSpPr/>
          <p:nvPr/>
        </p:nvGrpSpPr>
        <p:grpSpPr>
          <a:xfrm>
            <a:off x="6355715" y="5323840"/>
            <a:ext cx="300990" cy="287655"/>
            <a:chOff x="10225" y="8261"/>
            <a:chExt cx="648" cy="618"/>
          </a:xfrm>
        </p:grpSpPr>
        <p:sp>
          <p:nvSpPr>
            <p:cNvPr id="97" name="圆角矩形 96"/>
            <p:cNvSpPr/>
            <p:nvPr/>
          </p:nvSpPr>
          <p:spPr>
            <a:xfrm>
              <a:off x="10225" y="8261"/>
              <a:ext cx="649" cy="618"/>
            </a:xfrm>
            <a:prstGeom prst="roundRect">
              <a:avLst>
                <a:gd name="adj" fmla="val 9924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8" name="图片 67" descr="Smart Loads---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314" y="8419"/>
              <a:ext cx="492" cy="339"/>
            </a:xfrm>
            <a:prstGeom prst="rect">
              <a:avLst/>
            </a:prstGeom>
          </p:spPr>
        </p:pic>
      </p:grpSp>
      <p:grpSp>
        <p:nvGrpSpPr>
          <p:cNvPr id="134" name="组合 133"/>
          <p:cNvGrpSpPr/>
          <p:nvPr/>
        </p:nvGrpSpPr>
        <p:grpSpPr>
          <a:xfrm>
            <a:off x="4869180" y="4427855"/>
            <a:ext cx="1783715" cy="278765"/>
            <a:chOff x="7668" y="6973"/>
            <a:chExt cx="2809" cy="439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7668" y="6984"/>
              <a:ext cx="2756" cy="0"/>
            </a:xfrm>
            <a:prstGeom prst="line">
              <a:avLst/>
            </a:prstGeom>
            <a:ln w="15875">
              <a:solidFill>
                <a:srgbClr val="F9C153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7668" y="6973"/>
              <a:ext cx="0" cy="325"/>
            </a:xfrm>
            <a:prstGeom prst="line">
              <a:avLst/>
            </a:prstGeom>
            <a:ln w="15875">
              <a:solidFill>
                <a:srgbClr val="F9C153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 flipV="1">
              <a:off x="10423" y="6973"/>
              <a:ext cx="0" cy="227"/>
            </a:xfrm>
            <a:prstGeom prst="line">
              <a:avLst/>
            </a:prstGeom>
            <a:ln w="15875">
              <a:solidFill>
                <a:srgbClr val="F9C153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3" name="椭圆 132"/>
            <p:cNvSpPr/>
            <p:nvPr/>
          </p:nvSpPr>
          <p:spPr>
            <a:xfrm>
              <a:off x="10359" y="7204"/>
              <a:ext cx="119" cy="209"/>
            </a:xfrm>
            <a:prstGeom prst="ellipse">
              <a:avLst/>
            </a:prstGeom>
            <a:noFill/>
            <a:ln w="15875">
              <a:solidFill>
                <a:srgbClr val="F9C153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5373370" y="5323840"/>
            <a:ext cx="300990" cy="287655"/>
            <a:chOff x="10225" y="8261"/>
            <a:chExt cx="648" cy="618"/>
          </a:xfrm>
        </p:grpSpPr>
        <p:sp>
          <p:nvSpPr>
            <p:cNvPr id="103" name="圆角矩形 102"/>
            <p:cNvSpPr/>
            <p:nvPr/>
          </p:nvSpPr>
          <p:spPr>
            <a:xfrm>
              <a:off x="10225" y="8261"/>
              <a:ext cx="649" cy="618"/>
            </a:xfrm>
            <a:prstGeom prst="roundRect">
              <a:avLst>
                <a:gd name="adj" fmla="val 9924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4" name="图片 103" descr="Smart Loads---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314" y="8419"/>
              <a:ext cx="492" cy="339"/>
            </a:xfrm>
            <a:prstGeom prst="rect">
              <a:avLst/>
            </a:prstGeom>
          </p:spPr>
        </p:pic>
      </p:grpSp>
      <p:grpSp>
        <p:nvGrpSpPr>
          <p:cNvPr id="117" name="组合 116"/>
          <p:cNvGrpSpPr/>
          <p:nvPr/>
        </p:nvGrpSpPr>
        <p:grpSpPr>
          <a:xfrm>
            <a:off x="6047105" y="4832350"/>
            <a:ext cx="539750" cy="491490"/>
            <a:chOff x="9720" y="7610"/>
            <a:chExt cx="850" cy="629"/>
          </a:xfrm>
        </p:grpSpPr>
        <p:cxnSp>
          <p:nvCxnSpPr>
            <p:cNvPr id="93" name="直接连接符 92"/>
            <p:cNvCxnSpPr/>
            <p:nvPr/>
          </p:nvCxnSpPr>
          <p:spPr>
            <a:xfrm>
              <a:off x="10145" y="7610"/>
              <a:ext cx="0" cy="3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14" name="组合 113"/>
            <p:cNvGrpSpPr/>
            <p:nvPr/>
          </p:nvGrpSpPr>
          <p:grpSpPr>
            <a:xfrm>
              <a:off x="9720" y="7956"/>
              <a:ext cx="850" cy="283"/>
              <a:chOff x="9720" y="7956"/>
              <a:chExt cx="850" cy="283"/>
            </a:xfrm>
          </p:grpSpPr>
          <p:cxnSp>
            <p:nvCxnSpPr>
              <p:cNvPr id="95" name="直接连接符 94"/>
              <p:cNvCxnSpPr/>
              <p:nvPr/>
            </p:nvCxnSpPr>
            <p:spPr>
              <a:xfrm>
                <a:off x="9723" y="7956"/>
                <a:ext cx="0" cy="28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>
                <a:off x="10563" y="7956"/>
                <a:ext cx="0" cy="28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16200000">
                <a:off x="10145" y="7530"/>
                <a:ext cx="0" cy="85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组合 109"/>
          <p:cNvGrpSpPr/>
          <p:nvPr/>
        </p:nvGrpSpPr>
        <p:grpSpPr>
          <a:xfrm>
            <a:off x="6156960" y="4552950"/>
            <a:ext cx="300990" cy="287655"/>
            <a:chOff x="9644" y="7083"/>
            <a:chExt cx="648" cy="618"/>
          </a:xfrm>
        </p:grpSpPr>
        <p:sp>
          <p:nvSpPr>
            <p:cNvPr id="111" name="圆角矩形 110"/>
            <p:cNvSpPr/>
            <p:nvPr/>
          </p:nvSpPr>
          <p:spPr>
            <a:xfrm>
              <a:off x="9644" y="7083"/>
              <a:ext cx="649" cy="618"/>
            </a:xfrm>
            <a:prstGeom prst="roundRect">
              <a:avLst>
                <a:gd name="adj" fmla="val 9924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2" name="图片 111" descr="智能电表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776" y="7161"/>
              <a:ext cx="397" cy="478"/>
            </a:xfrm>
            <a:prstGeom prst="rect">
              <a:avLst/>
            </a:prstGeom>
          </p:spPr>
        </p:pic>
      </p:grpSp>
      <p:grpSp>
        <p:nvGrpSpPr>
          <p:cNvPr id="130" name="组合 129"/>
          <p:cNvGrpSpPr/>
          <p:nvPr/>
        </p:nvGrpSpPr>
        <p:grpSpPr>
          <a:xfrm>
            <a:off x="4946015" y="4742180"/>
            <a:ext cx="593090" cy="581660"/>
            <a:chOff x="12699" y="8035"/>
            <a:chExt cx="850" cy="916"/>
          </a:xfrm>
        </p:grpSpPr>
        <p:cxnSp>
          <p:nvCxnSpPr>
            <p:cNvPr id="128" name="直接连接符 127"/>
            <p:cNvCxnSpPr>
              <a:endCxn id="103" idx="0"/>
            </p:cNvCxnSpPr>
            <p:nvPr/>
          </p:nvCxnSpPr>
          <p:spPr>
            <a:xfrm flipH="1">
              <a:off x="13528" y="8038"/>
              <a:ext cx="14" cy="91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 rot="16200000">
              <a:off x="13124" y="7610"/>
              <a:ext cx="0" cy="8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5373370" y="4859655"/>
            <a:ext cx="300990" cy="287655"/>
            <a:chOff x="9644" y="7083"/>
            <a:chExt cx="648" cy="618"/>
          </a:xfrm>
        </p:grpSpPr>
        <p:sp>
          <p:nvSpPr>
            <p:cNvPr id="108" name="圆角矩形 107"/>
            <p:cNvSpPr/>
            <p:nvPr/>
          </p:nvSpPr>
          <p:spPr>
            <a:xfrm>
              <a:off x="9644" y="7083"/>
              <a:ext cx="649" cy="618"/>
            </a:xfrm>
            <a:prstGeom prst="roundRect">
              <a:avLst>
                <a:gd name="adj" fmla="val 9924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9" name="图片 108" descr="智能电表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776" y="7161"/>
              <a:ext cx="397" cy="478"/>
            </a:xfrm>
            <a:prstGeom prst="rect">
              <a:avLst/>
            </a:prstGeom>
          </p:spPr>
        </p:pic>
      </p:grpSp>
      <p:pic>
        <p:nvPicPr>
          <p:cNvPr id="60" name="图片 1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6" t="22338" r="27757" b="2174"/>
          <a:stretch>
            <a:fillRect/>
          </a:stretch>
        </p:blipFill>
        <p:spPr>
          <a:xfrm>
            <a:off x="4440555" y="4535805"/>
            <a:ext cx="483235" cy="1102360"/>
          </a:xfrm>
          <a:prstGeom prst="rect">
            <a:avLst/>
          </a:prstGeom>
        </p:spPr>
      </p:pic>
      <p:grpSp>
        <p:nvGrpSpPr>
          <p:cNvPr id="135" name="组合 134"/>
          <p:cNvGrpSpPr/>
          <p:nvPr/>
        </p:nvGrpSpPr>
        <p:grpSpPr>
          <a:xfrm>
            <a:off x="4445000" y="4213860"/>
            <a:ext cx="661670" cy="425450"/>
            <a:chOff x="5750" y="6627"/>
            <a:chExt cx="1042" cy="670"/>
          </a:xfrm>
        </p:grpSpPr>
        <p:sp>
          <p:nvSpPr>
            <p:cNvPr id="37" name="椭圆 23"/>
            <p:cNvSpPr/>
            <p:nvPr/>
          </p:nvSpPr>
          <p:spPr>
            <a:xfrm>
              <a:off x="5770" y="6627"/>
              <a:ext cx="671" cy="671"/>
            </a:xfrm>
            <a:prstGeom prst="ellipse">
              <a:avLst/>
            </a:prstGeom>
            <a:gradFill>
              <a:gsLst>
                <a:gs pos="72000">
                  <a:srgbClr val="85F0F4"/>
                </a:gs>
                <a:gs pos="96000">
                  <a:srgbClr val="85F0F4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38" name="矩形 24"/>
            <p:cNvSpPr/>
            <p:nvPr>
              <p:custDataLst>
                <p:tags r:id="rId29"/>
              </p:custDataLst>
            </p:nvPr>
          </p:nvSpPr>
          <p:spPr>
            <a:xfrm>
              <a:off x="5750" y="6758"/>
              <a:ext cx="1043" cy="435"/>
            </a:xfrm>
            <a:prstGeom prst="rect">
              <a:avLst/>
            </a:prstGeom>
            <a:ln>
              <a:noFill/>
            </a:ln>
          </p:spPr>
          <p:txBody>
            <a:bodyPr wrap="none">
              <a:noAutofit/>
            </a:bodyPr>
            <a:p>
              <a:r>
                <a:rPr lang="en-US" altLang="zh-CN" sz="1065" b="1" dirty="0" err="1">
                  <a:solidFill>
                    <a:schemeClr val="bg1"/>
                  </a:solidFill>
                  <a:latin typeface="Montserrat Medium" charset="0"/>
                  <a:cs typeface="Montserrat Medium" charset="0"/>
                </a:rPr>
                <a:t>24h</a:t>
              </a:r>
              <a:endParaRPr lang="en-US" altLang="zh-CN" sz="1065" b="1" dirty="0" err="1">
                <a:solidFill>
                  <a:schemeClr val="bg1"/>
                </a:solidFill>
                <a:latin typeface="Montserrat Medium" charset="0"/>
                <a:cs typeface="Montserrat Medium" charset="0"/>
              </a:endParaRPr>
            </a:p>
          </p:txBody>
        </p:sp>
      </p:grpSp>
    </p:spTree>
    <p:custDataLst>
      <p:tags r:id="rId3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8" grpId="1" animBg="1"/>
      <p:bldP spid="138" grpId="1" animBg="1"/>
      <p:bldP spid="138" grpId="2" animBg="1"/>
      <p:bldP spid="8" grpId="2" animBg="1"/>
      <p:bldP spid="2" grpId="2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8" name="圆角矩形 137"/>
          <p:cNvSpPr/>
          <p:nvPr/>
        </p:nvSpPr>
        <p:spPr>
          <a:xfrm flipH="1">
            <a:off x="0" y="3493135"/>
            <a:ext cx="12192635" cy="3365500"/>
          </a:xfrm>
          <a:prstGeom prst="roundRect">
            <a:avLst>
              <a:gd name="adj" fmla="val 0"/>
            </a:avLst>
          </a:prstGeom>
          <a:gradFill>
            <a:gsLst>
              <a:gs pos="96000">
                <a:srgbClr val="276AD4">
                  <a:alpha val="17000"/>
                </a:srgbClr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3" name="文本框 72"/>
          <p:cNvSpPr txBox="1"/>
          <p:nvPr/>
        </p:nvSpPr>
        <p:spPr>
          <a:xfrm>
            <a:off x="2338071" y="668867"/>
            <a:ext cx="7515860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defRPr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Cloud connected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247054" y="1912621"/>
            <a:ext cx="8145780" cy="1363980"/>
            <a:chOff x="2654" y="2079"/>
            <a:chExt cx="9621" cy="1611"/>
          </a:xfrm>
        </p:grpSpPr>
        <p:sp>
          <p:nvSpPr>
            <p:cNvPr id="14" name="矩形 13"/>
            <p:cNvSpPr/>
            <p:nvPr>
              <p:custDataLst>
                <p:tags r:id="rId1"/>
              </p:custDataLst>
            </p:nvPr>
          </p:nvSpPr>
          <p:spPr>
            <a:xfrm>
              <a:off x="2654" y="2827"/>
              <a:ext cx="4073" cy="681"/>
            </a:xfrm>
            <a:prstGeom prst="rect">
              <a:avLst/>
            </a:prstGeom>
          </p:spPr>
          <p:txBody>
            <a:bodyPr wrap="none">
              <a:noAutofit/>
            </a:bodyPr>
            <a:p>
              <a:pPr algn="l">
                <a:lnSpc>
                  <a:spcPct val="150000"/>
                </a:lnSpc>
              </a:pPr>
              <a:r>
                <a:rPr lang="en-US" altLang="zh-CN" sz="13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Medium" charset="0"/>
                  <a:cs typeface="Montserrat Medium" charset="0"/>
                  <a:sym typeface="+mn-ea"/>
                </a:rPr>
                <a:t>Avoid on-site maintenance and reduce </a:t>
              </a:r>
              <a:endPara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cs typeface="Montserrat Medium" charset="0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13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Medium" charset="0"/>
                  <a:cs typeface="Montserrat Medium" charset="0"/>
                  <a:sym typeface="+mn-ea"/>
                </a:rPr>
                <a:t>maintenance costs</a:t>
              </a:r>
              <a:endPara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cs typeface="Montserrat Medium" charset="0"/>
                <a:sym typeface="+mn-ea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"/>
              </p:custDataLst>
            </p:nvPr>
          </p:nvSpPr>
          <p:spPr>
            <a:xfrm>
              <a:off x="2690" y="2079"/>
              <a:ext cx="3577" cy="110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1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Fast Remote Command Response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3"/>
              </p:custDataLst>
            </p:nvPr>
          </p:nvSpPr>
          <p:spPr>
            <a:xfrm>
              <a:off x="7733" y="2839"/>
              <a:ext cx="4542" cy="851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algn="l">
                <a:lnSpc>
                  <a:spcPct val="110000"/>
                </a:lnSpc>
              </a:pPr>
              <a:r>
                <a:rPr lang="en-US" altLang="zh-CN" sz="13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Medium" charset="0"/>
                  <a:cs typeface="Montserrat Medium" charset="0"/>
                  <a:sym typeface="+mn-ea"/>
                </a:rPr>
                <a:t>More accurate and higher success rate remote upgrade progress for improved user experience</a:t>
              </a:r>
              <a:endPara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cs typeface="Montserrat Medium" charset="0"/>
                <a:sym typeface="+mn-ea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4"/>
              </p:custDataLst>
            </p:nvPr>
          </p:nvSpPr>
          <p:spPr>
            <a:xfrm>
              <a:off x="7733" y="2079"/>
              <a:ext cx="4371" cy="88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>
                <a:lnSpc>
                  <a:spcPct val="110000"/>
                </a:lnSpc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Remote Firmware Upgrade</a:t>
              </a:r>
              <a:r>
                <a: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方正兰亭粗黑简体" panose="02000500000000000000" pitchFamily="2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 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661795" y="3542665"/>
            <a:ext cx="8108950" cy="3810000"/>
            <a:chOff x="2617" y="5579"/>
            <a:chExt cx="12770" cy="6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27"/>
            <a:stretch>
              <a:fillRect/>
            </a:stretch>
          </p:blipFill>
          <p:spPr>
            <a:xfrm>
              <a:off x="2999" y="5913"/>
              <a:ext cx="5576" cy="3115"/>
            </a:xfrm>
            <a:prstGeom prst="rect">
              <a:avLst/>
            </a:prstGeom>
            <a:effectLst>
              <a:reflection stA="25000" endPos="33000" dist="25400" dir="5400000" sy="-100000" algn="bl" rotWithShape="0"/>
            </a:effectLst>
          </p:spPr>
        </p:pic>
        <p:grpSp>
          <p:nvGrpSpPr>
            <p:cNvPr id="9" name="组合 8"/>
            <p:cNvGrpSpPr/>
            <p:nvPr/>
          </p:nvGrpSpPr>
          <p:grpSpPr>
            <a:xfrm>
              <a:off x="2617" y="5579"/>
              <a:ext cx="12770" cy="6000"/>
              <a:chOff x="2617" y="5579"/>
              <a:chExt cx="12770" cy="6000"/>
            </a:xfrm>
          </p:grpSpPr>
          <p:pic>
            <p:nvPicPr>
              <p:cNvPr id="4" name="图片 3" descr="b3242c5e9c8b0ec8b8f200f58b270723 (400×400)"/>
              <p:cNvPicPr>
                <a:picLocks noChangeAspect="1"/>
              </p:cNvPicPr>
              <p:nvPr/>
            </p:nvPicPr>
            <p:blipFill>
              <a:blip r:embed="rId6">
                <a:alphaModFix amt="97000"/>
              </a:blip>
              <a:stretch>
                <a:fillRect/>
              </a:stretch>
            </p:blipFill>
            <p:spPr>
              <a:xfrm>
                <a:off x="2617" y="5579"/>
                <a:ext cx="6000" cy="6000"/>
              </a:xfrm>
              <a:prstGeom prst="rect">
                <a:avLst/>
              </a:prstGeom>
              <a:effectLst>
                <a:softEdge rad="1003300"/>
              </a:effectLst>
            </p:spPr>
          </p:pic>
          <p:pic>
            <p:nvPicPr>
              <p:cNvPr id="6" name="图片 5" descr="电脑手机端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67" y="6188"/>
                <a:ext cx="4721" cy="3324"/>
              </a:xfrm>
              <a:prstGeom prst="rect">
                <a:avLst/>
              </a:prstGeom>
            </p:spPr>
          </p:pic>
        </p:grpSp>
      </p:grp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3" grpId="1"/>
      <p:bldP spid="13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2" name="图片 41" descr="b3242c5e9c8b0ec8b8f200f58b270723 (400×400)"/>
          <p:cNvPicPr>
            <a:picLocks noChangeAspect="1"/>
          </p:cNvPicPr>
          <p:nvPr/>
        </p:nvPicPr>
        <p:blipFill>
          <a:blip r:embed="rId1">
            <a:alphaModFix amt="46000"/>
          </a:blip>
          <a:srcRect b="20955"/>
          <a:stretch>
            <a:fillRect/>
          </a:stretch>
        </p:blipFill>
        <p:spPr>
          <a:xfrm>
            <a:off x="6513830" y="3893185"/>
            <a:ext cx="2357120" cy="1911350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43" name="图片 42" descr="b3242c5e9c8b0ec8b8f200f58b270723 (400×400)"/>
          <p:cNvPicPr>
            <a:picLocks noChangeAspect="1"/>
          </p:cNvPicPr>
          <p:nvPr/>
        </p:nvPicPr>
        <p:blipFill>
          <a:blip r:embed="rId1">
            <a:alphaModFix amt="50000"/>
          </a:blip>
          <a:srcRect b="20955"/>
          <a:stretch>
            <a:fillRect/>
          </a:stretch>
        </p:blipFill>
        <p:spPr>
          <a:xfrm>
            <a:off x="8723630" y="4023995"/>
            <a:ext cx="2203450" cy="1911350"/>
          </a:xfrm>
          <a:prstGeom prst="rect">
            <a:avLst/>
          </a:prstGeom>
          <a:effectLst>
            <a:softEdge rad="520700"/>
          </a:effectLst>
        </p:spPr>
      </p:pic>
      <p:sp>
        <p:nvSpPr>
          <p:cNvPr id="73" name="文本框 72"/>
          <p:cNvSpPr txBox="1"/>
          <p:nvPr>
            <p:custDataLst>
              <p:tags r:id="rId2"/>
            </p:custDataLst>
          </p:nvPr>
        </p:nvSpPr>
        <p:spPr>
          <a:xfrm>
            <a:off x="1" y="668867"/>
            <a:ext cx="12192000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defRPr/>
            </a:pPr>
            <a:r>
              <a:rPr lang="en-US" altLang="zh-CN" sz="32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SOFAR Residential ESS family completed</a:t>
            </a:r>
            <a:endParaRPr lang="en-US" altLang="zh-CN" sz="32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1690370" y="5705475"/>
            <a:ext cx="2047875" cy="93916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>
              <a:lnSpc>
                <a:spcPct val="110000"/>
              </a:lnSpc>
              <a:defRPr/>
            </a:pPr>
            <a:r>
              <a:rPr lang="zh-CN" altLang="en-US" sz="14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rPr>
              <a:t>PowerAll 1-phase</a:t>
            </a:r>
            <a:br>
              <a:rPr lang="zh-CN" altLang="en-US" sz="14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rPr>
            </a:br>
            <a:r>
              <a:rPr lang="zh-CN" altLang="en-US" sz="14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rPr>
              <a:t>（3-6kW/8-12KW）</a:t>
            </a:r>
            <a:endParaRPr lang="zh-CN" altLang="en-US" sz="1400" dirty="0">
              <a:solidFill>
                <a:srgbClr val="276AD4"/>
              </a:solidFill>
              <a:latin typeface="Montserrat SemiBold" charset="0"/>
              <a:cs typeface="Montserrat SemiBold" charset="0"/>
              <a:sym typeface="+mn-ea"/>
            </a:endParaRPr>
          </a:p>
        </p:txBody>
      </p:sp>
      <p:pic>
        <p:nvPicPr>
          <p:cNvPr id="23" name="Grafik 22" descr="E:/朱嫣燕/6产品图片/HYD-5~20KTL-3PH.pngHYD-5~20KTL-3PH"/>
          <p:cNvPicPr>
            <a:picLocks noChangeAspect="1"/>
          </p:cNvPicPr>
          <p:nvPr/>
        </p:nvPicPr>
        <p:blipFill>
          <a:blip r:embed="rId4"/>
          <a:srcRect t="-870" b="23116"/>
          <a:stretch>
            <a:fillRect/>
          </a:stretch>
        </p:blipFill>
        <p:spPr>
          <a:xfrm>
            <a:off x="6720840" y="3470275"/>
            <a:ext cx="2002790" cy="2334260"/>
          </a:xfrm>
          <a:prstGeom prst="rect">
            <a:avLst/>
          </a:prstGeom>
        </p:spPr>
      </p:pic>
      <p:pic>
        <p:nvPicPr>
          <p:cNvPr id="2" name="图片 1" descr="BTS-E5~E20-DS5新LOGO"/>
          <p:cNvPicPr>
            <a:picLocks noChangeAspect="1"/>
          </p:cNvPicPr>
          <p:nvPr/>
        </p:nvPicPr>
        <p:blipFill>
          <a:blip r:embed="rId5"/>
          <a:srcRect b="26832"/>
          <a:stretch>
            <a:fillRect/>
          </a:stretch>
        </p:blipFill>
        <p:spPr>
          <a:xfrm>
            <a:off x="9085580" y="1889125"/>
            <a:ext cx="1440180" cy="4046220"/>
          </a:xfrm>
          <a:prstGeom prst="rect">
            <a:avLst/>
          </a:prstGeom>
        </p:spPr>
      </p:pic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6958965" y="5721985"/>
            <a:ext cx="4109085" cy="75247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>
              <a:lnSpc>
                <a:spcPct val="110000"/>
              </a:lnSpc>
              <a:defRPr/>
            </a:pPr>
            <a:r>
              <a:rPr lang="en-US" altLang="zh-CN" sz="14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rPr>
              <a:t>HYD 5-20KTL-3PH + BTS E5-20-DS5</a:t>
            </a:r>
            <a:endParaRPr lang="en-US" altLang="zh-CN" sz="1400" dirty="0">
              <a:solidFill>
                <a:srgbClr val="276AD4"/>
              </a:solidFill>
              <a:latin typeface="Montserrat SemiBold" charset="0"/>
              <a:cs typeface="Montserrat SemiBold" charset="0"/>
              <a:sym typeface="+mn-ea"/>
            </a:endParaRPr>
          </a:p>
        </p:txBody>
      </p:sp>
      <p:pic>
        <p:nvPicPr>
          <p:cNvPr id="39" name="图片 38" descr="b3242c5e9c8b0ec8b8f200f58b270723 (400×400)"/>
          <p:cNvPicPr>
            <a:picLocks noChangeAspect="1"/>
          </p:cNvPicPr>
          <p:nvPr/>
        </p:nvPicPr>
        <p:blipFill>
          <a:blip r:embed="rId1">
            <a:alphaModFix amt="50000"/>
          </a:blip>
          <a:srcRect b="20955"/>
          <a:stretch>
            <a:fillRect/>
          </a:stretch>
        </p:blipFill>
        <p:spPr>
          <a:xfrm>
            <a:off x="1612900" y="4023995"/>
            <a:ext cx="2270760" cy="1911350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27" name="图片 26" descr="E:/赵庆岩-工作/2024/6月/三相PowerAll新品发布PPT/组 1.png组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34" r="34" b="3243"/>
          <a:stretch>
            <a:fillRect/>
          </a:stretch>
        </p:blipFill>
        <p:spPr>
          <a:xfrm>
            <a:off x="2118995" y="1889125"/>
            <a:ext cx="1296670" cy="3890645"/>
          </a:xfrm>
          <a:prstGeom prst="rect">
            <a:avLst/>
          </a:prstGeom>
        </p:spPr>
      </p:pic>
      <p:pic>
        <p:nvPicPr>
          <p:cNvPr id="41" name="图片 40" descr="b3242c5e9c8b0ec8b8f200f58b270723 (400×400)"/>
          <p:cNvPicPr>
            <a:picLocks noChangeAspect="1"/>
          </p:cNvPicPr>
          <p:nvPr/>
        </p:nvPicPr>
        <p:blipFill>
          <a:blip r:embed="rId1">
            <a:alphaModFix amt="50000"/>
          </a:blip>
          <a:srcRect b="20955"/>
          <a:stretch>
            <a:fillRect/>
          </a:stretch>
        </p:blipFill>
        <p:spPr>
          <a:xfrm>
            <a:off x="4032885" y="4023995"/>
            <a:ext cx="2254250" cy="1911350"/>
          </a:xfrm>
          <a:prstGeom prst="rect">
            <a:avLst/>
          </a:prstGeom>
          <a:effectLst>
            <a:softEdge rad="520700"/>
          </a:effectLst>
        </p:spPr>
      </p:pic>
      <p:pic>
        <p:nvPicPr>
          <p:cNvPr id="28" name="图片 27" descr="E:/赵庆岩-工作/2024/6月/三相PowerAll新品发布PPT/组 1.png组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34" r="34" b="-19224"/>
          <a:stretch>
            <a:fillRect/>
          </a:stretch>
        </p:blipFill>
        <p:spPr>
          <a:xfrm>
            <a:off x="4523740" y="1908175"/>
            <a:ext cx="1296670" cy="4794250"/>
          </a:xfrm>
          <a:prstGeom prst="rect">
            <a:avLst/>
          </a:prstGeom>
        </p:spPr>
      </p:pic>
      <p:sp>
        <p:nvSpPr>
          <p:cNvPr id="21" name="文本框 14"/>
          <p:cNvSpPr txBox="1"/>
          <p:nvPr>
            <p:custDataLst>
              <p:tags r:id="rId10"/>
            </p:custDataLst>
          </p:nvPr>
        </p:nvSpPr>
        <p:spPr>
          <a:xfrm>
            <a:off x="3883449" y="5705475"/>
            <a:ext cx="2810933" cy="938953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>
              <a:lnSpc>
                <a:spcPct val="110000"/>
              </a:lnSpc>
              <a:defRPr/>
            </a:pPr>
            <a:r>
              <a:rPr lang="en-US" altLang="zh-CN" sz="1400" dirty="0" err="1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rPr>
              <a:t>PowerAll</a:t>
            </a:r>
            <a:r>
              <a:rPr lang="en-US" altLang="zh-CN" sz="1400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rPr>
              <a:t> 3-phase</a:t>
            </a:r>
            <a:endParaRPr lang="en-US" altLang="zh-CN" sz="1400" dirty="0">
              <a:solidFill>
                <a:srgbClr val="276AD4"/>
              </a:solidFill>
              <a:latin typeface="Montserrat SemiBold" charset="0"/>
              <a:cs typeface="Montserrat SemiBold" charset="0"/>
              <a:sym typeface="+mn-ea"/>
            </a:endParaRPr>
          </a:p>
          <a:p>
            <a:pPr algn="ctr">
              <a:lnSpc>
                <a:spcPct val="110000"/>
              </a:lnSpc>
              <a:defRPr/>
            </a:pPr>
            <a:r>
              <a:rPr lang="zh-CN" altLang="en-US" sz="1400" dirty="0">
                <a:solidFill>
                  <a:srgbClr val="276AD4"/>
                </a:solidFill>
                <a:latin typeface="Montserrat SemiBold" charset="0"/>
                <a:cs typeface="Montserrat SemiBold" charset="0"/>
              </a:rPr>
              <a:t>（</a:t>
            </a:r>
            <a:r>
              <a:rPr lang="en-US" altLang="zh-CN" sz="1400" dirty="0">
                <a:solidFill>
                  <a:srgbClr val="276AD4"/>
                </a:solidFill>
                <a:latin typeface="Montserrat SemiBold" charset="0"/>
                <a:cs typeface="Montserrat SemiBold" charset="0"/>
              </a:rPr>
              <a:t>5-12KW</a:t>
            </a:r>
            <a:r>
              <a:rPr lang="zh-CN" altLang="en-US" sz="1400" dirty="0">
                <a:solidFill>
                  <a:srgbClr val="276AD4"/>
                </a:solidFill>
                <a:latin typeface="Montserrat SemiBold" charset="0"/>
                <a:cs typeface="Montserrat SemiBold" charset="0"/>
              </a:rPr>
              <a:t>）</a:t>
            </a:r>
            <a:endParaRPr lang="zh-CN" altLang="en-US" sz="1400" dirty="0">
              <a:solidFill>
                <a:srgbClr val="276AD4"/>
              </a:solidFill>
              <a:latin typeface="Montserrat SemiBold" charset="0"/>
              <a:cs typeface="Montserrat SemiBold" charset="0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  <p:bldLst>
      <p:bldP spid="7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943610" y="1555750"/>
            <a:ext cx="7533640" cy="1652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90000"/>
              </a:lnSpc>
            </a:pPr>
            <a:r>
              <a:rPr lang="en-US" sz="5400" b="1" dirty="0">
                <a:solidFill>
                  <a:srgbClr val="3A70D3"/>
                </a:solidFill>
                <a:latin typeface="Montserrat Bold" pitchFamily="2" charset="0"/>
                <a:ea typeface="阿里妈妈数黑体" charset="-122"/>
                <a:cs typeface="Montserrat Bold" pitchFamily="2" charset="0"/>
              </a:rPr>
              <a:t>ENERGY TO</a:t>
            </a:r>
            <a:endParaRPr lang="en-US" sz="5400" b="1" dirty="0">
              <a:solidFill>
                <a:srgbClr val="3A70D3"/>
              </a:solidFill>
              <a:latin typeface="Montserrat Bold" pitchFamily="2" charset="0"/>
              <a:ea typeface="阿里妈妈数黑体" charset="-122"/>
              <a:cs typeface="Montserrat Bold" pitchFamily="2" charset="0"/>
            </a:endParaRPr>
          </a:p>
          <a:p>
            <a:pPr algn="l">
              <a:lnSpc>
                <a:spcPct val="90000"/>
              </a:lnSpc>
            </a:pPr>
            <a:r>
              <a:rPr lang="en-US" sz="5400" b="1" dirty="0">
                <a:solidFill>
                  <a:srgbClr val="3A70D3"/>
                </a:solidFill>
                <a:latin typeface="Montserrat Bold" pitchFamily="2" charset="0"/>
                <a:ea typeface="阿里妈妈数黑体" charset="-122"/>
                <a:cs typeface="Montserrat Bold" pitchFamily="2" charset="0"/>
              </a:rPr>
              <a:t>POWER YOUR LIFE</a:t>
            </a:r>
            <a:endParaRPr lang="en-US" sz="5400" b="1" dirty="0">
              <a:solidFill>
                <a:srgbClr val="3A70D3"/>
              </a:solidFill>
              <a:latin typeface="Montserrat Bold" pitchFamily="2" charset="0"/>
              <a:ea typeface="阿里妈妈数黑体" charset="-122"/>
              <a:cs typeface="Montserrat Bold" pitchFamily="2" charset="0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1223434" y="4895004"/>
            <a:ext cx="1814407" cy="1426633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955" spc="-53" dirty="0">
                <a:solidFill>
                  <a:srgbClr val="485156"/>
                </a:solidFill>
                <a:latin typeface="Montserrat Medium" charset="0"/>
                <a:ea typeface="方正兰亭黑简体" panose="02000500000000000000" pitchFamily="2" charset="-122"/>
                <a:cs typeface="Montserrat Medium" charset="0"/>
              </a:rPr>
              <a:t>Website</a:t>
            </a:r>
            <a:endParaRPr lang="en-US" altLang="zh-CN" sz="955" spc="-53" dirty="0">
              <a:solidFill>
                <a:srgbClr val="485156"/>
              </a:solidFill>
              <a:latin typeface="Montserrat Medium" charset="0"/>
              <a:ea typeface="方正兰亭黑简体" panose="02000500000000000000" pitchFamily="2" charset="-122"/>
              <a:cs typeface="Montserrat Medium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955" u="sng" spc="-53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方正兰亭黑简体" panose="02000500000000000000" pitchFamily="2" charset="-122"/>
                <a:cs typeface="Montserrat Medium" charset="0"/>
                <a:hlinkClick r:id="rId1"/>
              </a:rPr>
              <a:t>www.sofarsolar.eu / .com</a:t>
            </a:r>
            <a:endParaRPr lang="en-US" altLang="zh-CN" sz="955" u="sng" spc="-53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方正兰亭黑简体" panose="02000500000000000000" pitchFamily="2" charset="-122"/>
              <a:cs typeface="Montserrat Medium" charset="0"/>
            </a:endParaRPr>
          </a:p>
          <a:p>
            <a:pPr>
              <a:lnSpc>
                <a:spcPct val="160000"/>
              </a:lnSpc>
            </a:pPr>
            <a:endParaRPr lang="en-US" altLang="zh-CN" sz="955" spc="-53" dirty="0">
              <a:solidFill>
                <a:srgbClr val="485156"/>
              </a:solidFill>
              <a:latin typeface="Montserrat Medium" charset="0"/>
              <a:ea typeface="方正兰亭黑简体" panose="02000500000000000000" pitchFamily="2" charset="-122"/>
              <a:cs typeface="Montserrat Medium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955" spc="-53" dirty="0">
                <a:solidFill>
                  <a:srgbClr val="485156"/>
                </a:solidFill>
                <a:latin typeface="Montserrat Medium" charset="0"/>
                <a:ea typeface="方正兰亭黑简体" panose="02000500000000000000" pitchFamily="2" charset="-122"/>
                <a:cs typeface="Montserrat Medium" charset="0"/>
              </a:rPr>
              <a:t>Email</a:t>
            </a:r>
            <a:endParaRPr lang="en-US" altLang="zh-CN" sz="955" spc="-53" dirty="0">
              <a:solidFill>
                <a:srgbClr val="485156"/>
              </a:solidFill>
              <a:latin typeface="Montserrat Medium" charset="0"/>
              <a:ea typeface="方正兰亭黑简体" panose="02000500000000000000" pitchFamily="2" charset="-122"/>
              <a:cs typeface="Montserrat Medium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955" spc="-53" dirty="0">
                <a:solidFill>
                  <a:srgbClr val="485156"/>
                </a:solidFill>
                <a:latin typeface="Montserrat Medium" charset="0"/>
                <a:ea typeface="方正兰亭黑简体" panose="02000500000000000000" pitchFamily="2" charset="-122"/>
                <a:cs typeface="Montserrat Medium" charset="0"/>
              </a:rPr>
              <a:t>europe@sofarsolar.com</a:t>
            </a:r>
            <a:endParaRPr lang="en-US" altLang="zh-CN" sz="955" spc="-53" dirty="0">
              <a:solidFill>
                <a:srgbClr val="485156"/>
              </a:solidFill>
              <a:latin typeface="Montserrat Medium" charset="0"/>
              <a:ea typeface="方正兰亭黑简体" panose="02000500000000000000" pitchFamily="2" charset="-122"/>
              <a:cs typeface="Montserrat Medium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3235325" y="4928235"/>
            <a:ext cx="4300220" cy="12941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955" spc="-53" dirty="0">
                <a:solidFill>
                  <a:srgbClr val="485156"/>
                </a:solidFill>
                <a:latin typeface="Montserrat Medium" charset="0"/>
                <a:ea typeface="方正兰亭黑简体" panose="02000500000000000000" pitchFamily="2" charset="-122"/>
                <a:cs typeface="Montserrat Medium" charset="0"/>
              </a:rPr>
              <a:t>Address</a:t>
            </a:r>
            <a:endParaRPr lang="en-US" altLang="zh-CN" sz="955" spc="-53" dirty="0">
              <a:solidFill>
                <a:srgbClr val="485156"/>
              </a:solidFill>
              <a:latin typeface="Montserrat Medium" charset="0"/>
              <a:ea typeface="方正兰亭黑简体" panose="02000500000000000000" pitchFamily="2" charset="-122"/>
              <a:cs typeface="Montserrat Medium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955" spc="-53" dirty="0">
                <a:solidFill>
                  <a:srgbClr val="485156"/>
                </a:solidFill>
                <a:latin typeface="Montserrat Medium" charset="0"/>
                <a:ea typeface="方正兰亭黑简体" panose="02000500000000000000" pitchFamily="2" charset="-122"/>
                <a:cs typeface="Montserrat Medium" charset="0"/>
              </a:rPr>
              <a:t>SOFARSOLAR GmbH</a:t>
            </a:r>
            <a:endParaRPr lang="en-US" altLang="zh-CN" sz="955" spc="-53" dirty="0">
              <a:solidFill>
                <a:srgbClr val="485156"/>
              </a:solidFill>
              <a:latin typeface="Montserrat Medium" charset="0"/>
              <a:ea typeface="方正兰亭黑简体" panose="02000500000000000000" pitchFamily="2" charset="-122"/>
              <a:cs typeface="Montserrat Medium" charset="0"/>
            </a:endParaRPr>
          </a:p>
          <a:p>
            <a:pPr algn="l">
              <a:lnSpc>
                <a:spcPct val="140000"/>
              </a:lnSpc>
              <a:buClrTx/>
              <a:buSzTx/>
              <a:buNone/>
            </a:pPr>
            <a:r>
              <a:rPr lang="en-US" altLang="zh-CN" sz="860" spc="-53" dirty="0" err="1">
                <a:solidFill>
                  <a:srgbClr val="485156"/>
                </a:solidFill>
                <a:latin typeface="Montserrat Light" charset="0"/>
                <a:ea typeface="方正兰亭黑简体" panose="02000500000000000000" pitchFamily="2" charset="-122"/>
                <a:cs typeface="Montserrat Light" charset="0"/>
              </a:rPr>
              <a:t>Krämerstr</a:t>
            </a:r>
            <a:r>
              <a:rPr lang="en-US" altLang="zh-CN" sz="860" spc="-53" dirty="0">
                <a:solidFill>
                  <a:srgbClr val="485156"/>
                </a:solidFill>
                <a:latin typeface="Montserrat Light" charset="0"/>
                <a:ea typeface="方正兰亭黑简体" panose="02000500000000000000" pitchFamily="2" charset="-122"/>
                <a:cs typeface="Montserrat Light" charset="0"/>
              </a:rPr>
              <a:t>. 20, 72764 Reutlingen</a:t>
            </a:r>
            <a:endParaRPr lang="en-US" altLang="zh-CN" sz="860" spc="-53" dirty="0">
              <a:solidFill>
                <a:srgbClr val="485156"/>
              </a:solidFill>
              <a:latin typeface="Montserrat Light" charset="0"/>
              <a:ea typeface="方正兰亭黑简体" panose="02000500000000000000" pitchFamily="2" charset="-122"/>
              <a:cs typeface="Montserrat Light" charset="0"/>
            </a:endParaRPr>
          </a:p>
          <a:p>
            <a:pPr algn="l">
              <a:lnSpc>
                <a:spcPct val="140000"/>
              </a:lnSpc>
              <a:buClrTx/>
              <a:buSzTx/>
              <a:buNone/>
            </a:pPr>
            <a:r>
              <a:rPr lang="en-US" altLang="zh-CN" sz="955" spc="-53" dirty="0">
                <a:solidFill>
                  <a:srgbClr val="485156"/>
                </a:solidFill>
                <a:latin typeface="Montserrat Medium" charset="0"/>
                <a:ea typeface="方正兰亭黑简体" panose="02000500000000000000" pitchFamily="2" charset="-122"/>
                <a:cs typeface="Montserrat Medium" charset="0"/>
              </a:rPr>
              <a:t>Shenzhen SOFARSOLAR Co., Ltd.</a:t>
            </a:r>
            <a:endParaRPr lang="en-US" altLang="zh-CN" sz="955" spc="-53" dirty="0">
              <a:solidFill>
                <a:srgbClr val="485156"/>
              </a:solidFill>
              <a:latin typeface="Montserrat Medium" charset="0"/>
              <a:ea typeface="方正兰亭黑简体" panose="02000500000000000000" pitchFamily="2" charset="-122"/>
              <a:cs typeface="Montserrat Medium" charset="0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800" spc="-53" dirty="0">
                <a:solidFill>
                  <a:srgbClr val="485156"/>
                </a:solidFill>
                <a:latin typeface="Montserrat Light" charset="0"/>
                <a:ea typeface="方正兰亭黑简体" panose="02000500000000000000" pitchFamily="2" charset="-122"/>
                <a:cs typeface="Montserrat Light" charset="0"/>
              </a:rPr>
              <a:t>11th Floor, Gaoxinqi Technology Building,  District 67, Xingdong Community, </a:t>
            </a:r>
            <a:endParaRPr lang="en-US" altLang="zh-CN" sz="800" spc="-53" dirty="0">
              <a:solidFill>
                <a:srgbClr val="485156"/>
              </a:solidFill>
              <a:latin typeface="Montserrat Light" charset="0"/>
              <a:ea typeface="方正兰亭黑简体" panose="02000500000000000000" pitchFamily="2" charset="-122"/>
              <a:cs typeface="Montserrat Light" charset="0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800" spc="-53" dirty="0">
                <a:solidFill>
                  <a:srgbClr val="485156"/>
                </a:solidFill>
                <a:latin typeface="Montserrat Light" charset="0"/>
                <a:ea typeface="方正兰亭黑简体" panose="02000500000000000000" pitchFamily="2" charset="-122"/>
                <a:cs typeface="Montserrat Light" charset="0"/>
              </a:rPr>
              <a:t>Xin'an Street, Bao'an District, Shenzhen, China</a:t>
            </a:r>
            <a:endParaRPr lang="en-US" altLang="zh-CN" sz="800" spc="-53" dirty="0">
              <a:solidFill>
                <a:srgbClr val="485156"/>
              </a:solidFill>
              <a:latin typeface="Montserrat Light" charset="0"/>
              <a:ea typeface="方正兰亭黑简体" panose="02000500000000000000" pitchFamily="2" charset="-122"/>
              <a:cs typeface="Montserrat Light" charset="0"/>
            </a:endParaRPr>
          </a:p>
        </p:txBody>
      </p:sp>
      <p:pic>
        <p:nvPicPr>
          <p:cNvPr id="23" name="Picture 4" descr="C:\Users\斌\Desktop\临时\小图标 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796" y="5019977"/>
            <a:ext cx="192688" cy="192688"/>
          </a:xfrm>
          <a:prstGeom prst="rect">
            <a:avLst/>
          </a:prstGeom>
          <a:noFill/>
        </p:spPr>
      </p:pic>
      <p:pic>
        <p:nvPicPr>
          <p:cNvPr id="24" name="Picture 5" descr="C:\Users\斌\Desktop\临时\小图标 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96" y="5719139"/>
            <a:ext cx="192688" cy="149849"/>
          </a:xfrm>
          <a:prstGeom prst="rect">
            <a:avLst/>
          </a:prstGeom>
          <a:noFill/>
        </p:spPr>
      </p:pic>
      <p:pic>
        <p:nvPicPr>
          <p:cNvPr id="25" name="Picture 6" descr="C:\Users\斌\Desktop\临时\小图标 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0172" y="5011891"/>
            <a:ext cx="174624" cy="2007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椭圆 5"/>
          <p:cNvSpPr/>
          <p:nvPr/>
        </p:nvSpPr>
        <p:spPr>
          <a:xfrm>
            <a:off x="6665807" y="1685714"/>
            <a:ext cx="3818467" cy="3790527"/>
          </a:xfrm>
          <a:prstGeom prst="ellipse">
            <a:avLst/>
          </a:prstGeom>
          <a:gradFill>
            <a:gsLst>
              <a:gs pos="0">
                <a:srgbClr val="D6EAFA">
                  <a:alpha val="0"/>
                </a:srgbClr>
              </a:gs>
              <a:gs pos="0">
                <a:srgbClr val="DFEFFB">
                  <a:alpha val="7000"/>
                </a:srgbClr>
              </a:gs>
              <a:gs pos="100000">
                <a:srgbClr val="E8F4FC">
                  <a:alpha val="100000"/>
                </a:srgbClr>
              </a:gs>
            </a:gsLst>
            <a:lin ang="5400000"/>
          </a:gradFill>
          <a:ln>
            <a:noFill/>
          </a:ln>
          <a:effectLst>
            <a:reflection blurRad="6350" stA="32000" endA="300" endPos="200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4" name="椭圆 3"/>
          <p:cNvSpPr/>
          <p:nvPr/>
        </p:nvSpPr>
        <p:spPr>
          <a:xfrm>
            <a:off x="1653117" y="1685714"/>
            <a:ext cx="3818467" cy="3790527"/>
          </a:xfrm>
          <a:prstGeom prst="ellipse">
            <a:avLst/>
          </a:prstGeom>
          <a:gradFill>
            <a:gsLst>
              <a:gs pos="0">
                <a:srgbClr val="D6EAFA">
                  <a:alpha val="0"/>
                </a:srgbClr>
              </a:gs>
              <a:gs pos="0">
                <a:srgbClr val="DFEFFB">
                  <a:alpha val="7000"/>
                </a:srgbClr>
              </a:gs>
              <a:gs pos="100000">
                <a:srgbClr val="E8F4FC">
                  <a:alpha val="100000"/>
                </a:srgbClr>
              </a:gs>
            </a:gsLst>
            <a:lin ang="5400000"/>
          </a:gradFill>
          <a:ln>
            <a:noFill/>
          </a:ln>
          <a:effectLst>
            <a:reflection blurRad="6350" stA="32000" endA="300" endPos="200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3" name="文本框 59"/>
          <p:cNvSpPr txBox="1"/>
          <p:nvPr>
            <p:custDataLst>
              <p:tags r:id="rId1"/>
            </p:custDataLst>
          </p:nvPr>
        </p:nvSpPr>
        <p:spPr>
          <a:xfrm>
            <a:off x="1321647" y="501651"/>
            <a:ext cx="9106747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/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SOFAR ESS Success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5" name="组合 7"/>
          <p:cNvGrpSpPr/>
          <p:nvPr/>
        </p:nvGrpSpPr>
        <p:grpSpPr>
          <a:xfrm>
            <a:off x="3219027" y="2470573"/>
            <a:ext cx="765387" cy="765387"/>
            <a:chOff x="6557" y="1798"/>
            <a:chExt cx="904" cy="904"/>
          </a:xfrm>
        </p:grpSpPr>
        <p:sp>
          <p:nvSpPr>
            <p:cNvPr id="7" name="椭圆 3"/>
            <p:cNvSpPr/>
            <p:nvPr>
              <p:custDataLst>
                <p:tags r:id="rId2"/>
              </p:custDataLst>
            </p:nvPr>
          </p:nvSpPr>
          <p:spPr>
            <a:xfrm>
              <a:off x="6557" y="1798"/>
              <a:ext cx="905" cy="905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>
              <a:outerShdw blurRad="254000" dist="101600" dir="8100000" algn="tr" rotWithShape="0">
                <a:srgbClr val="276AD4">
                  <a:alpha val="15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grpSp>
          <p:nvGrpSpPr>
            <p:cNvPr id="8" name="组合 6"/>
            <p:cNvGrpSpPr/>
            <p:nvPr/>
          </p:nvGrpSpPr>
          <p:grpSpPr>
            <a:xfrm>
              <a:off x="6845" y="2106"/>
              <a:ext cx="330" cy="290"/>
              <a:chOff x="41717" y="22178"/>
              <a:chExt cx="580" cy="508"/>
            </a:xfrm>
          </p:grpSpPr>
          <p:sp>
            <p:nvSpPr>
              <p:cNvPr id="9" name="矩形 31"/>
              <p:cNvSpPr/>
              <p:nvPr>
                <p:custDataLst>
                  <p:tags r:id="rId3"/>
                </p:custDataLst>
              </p:nvPr>
            </p:nvSpPr>
            <p:spPr>
              <a:xfrm>
                <a:off x="41717" y="22178"/>
                <a:ext cx="581" cy="199"/>
              </a:xfrm>
              <a:prstGeom prst="rect">
                <a:avLst/>
              </a:prstGeom>
              <a:noFill/>
              <a:ln w="12700" cap="flat" cmpd="sng">
                <a:solidFill>
                  <a:schemeClr val="bg1"/>
                </a:solidFill>
                <a:prstDash val="solid"/>
                <a:miter lim="800000"/>
                <a:headEnd type="none"/>
                <a:tailEnd type="none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cxnSp>
            <p:nvCxnSpPr>
              <p:cNvPr id="10" name="直接连接符 3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41803" y="22278"/>
                <a:ext cx="95" cy="0"/>
              </a:xfrm>
              <a:prstGeom prst="line">
                <a:avLst/>
              </a:prstGeom>
              <a:ln w="12700" cap="flat" cmpd="sng">
                <a:solidFill>
                  <a:schemeClr val="bg1"/>
                </a:solidFill>
                <a:prstDash val="solid"/>
                <a:miter lim="800000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40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41928" y="22278"/>
                <a:ext cx="95" cy="0"/>
              </a:xfrm>
              <a:prstGeom prst="line">
                <a:avLst/>
              </a:prstGeom>
              <a:ln w="12700" cap="flat" cmpd="sng">
                <a:solidFill>
                  <a:schemeClr val="bg1"/>
                </a:solidFill>
                <a:prstDash val="solid"/>
                <a:miter lim="800000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2" name="矩形 53"/>
              <p:cNvSpPr/>
              <p:nvPr>
                <p:custDataLst>
                  <p:tags r:id="rId6"/>
                </p:custDataLst>
              </p:nvPr>
            </p:nvSpPr>
            <p:spPr>
              <a:xfrm>
                <a:off x="41717" y="22488"/>
                <a:ext cx="581" cy="199"/>
              </a:xfrm>
              <a:prstGeom prst="rect">
                <a:avLst/>
              </a:prstGeom>
              <a:noFill/>
              <a:ln w="12700" cap="flat" cmpd="sng">
                <a:solidFill>
                  <a:schemeClr val="bg1"/>
                </a:solidFill>
                <a:prstDash val="solid"/>
                <a:miter lim="800000"/>
                <a:headEnd type="none"/>
                <a:tailEnd type="none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cxnSp>
            <p:nvCxnSpPr>
              <p:cNvPr id="14" name="直接连接符 65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41803" y="22588"/>
                <a:ext cx="95" cy="0"/>
              </a:xfrm>
              <a:prstGeom prst="line">
                <a:avLst/>
              </a:prstGeom>
              <a:ln w="12700" cap="flat" cmpd="sng">
                <a:solidFill>
                  <a:schemeClr val="bg1"/>
                </a:solidFill>
                <a:prstDash val="solid"/>
                <a:miter lim="800000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67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41928" y="22588"/>
                <a:ext cx="95" cy="0"/>
              </a:xfrm>
              <a:prstGeom prst="line">
                <a:avLst/>
              </a:prstGeom>
              <a:ln w="12700" cap="flat" cmpd="sng">
                <a:solidFill>
                  <a:schemeClr val="bg1"/>
                </a:solidFill>
                <a:prstDash val="solid"/>
                <a:miter lim="800000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组合 69"/>
          <p:cNvGrpSpPr/>
          <p:nvPr/>
        </p:nvGrpSpPr>
        <p:grpSpPr>
          <a:xfrm>
            <a:off x="8191078" y="2470152"/>
            <a:ext cx="766233" cy="766233"/>
            <a:chOff x="4365" y="3684"/>
            <a:chExt cx="979" cy="979"/>
          </a:xfrm>
        </p:grpSpPr>
        <p:sp>
          <p:nvSpPr>
            <p:cNvPr id="17" name="椭圆 194"/>
            <p:cNvSpPr/>
            <p:nvPr>
              <p:custDataLst>
                <p:tags r:id="rId9"/>
              </p:custDataLst>
            </p:nvPr>
          </p:nvSpPr>
          <p:spPr>
            <a:xfrm>
              <a:off x="4365" y="3684"/>
              <a:ext cx="979" cy="979"/>
            </a:xfrm>
            <a:prstGeom prst="ellipse">
              <a:avLst/>
            </a:prstGeom>
            <a:solidFill>
              <a:srgbClr val="276AD4"/>
            </a:solidFill>
            <a:ln>
              <a:noFill/>
            </a:ln>
            <a:effectLst>
              <a:outerShdw blurRad="254000" dist="101600" dir="8100000" algn="tr" rotWithShape="0">
                <a:srgbClr val="276AD4">
                  <a:alpha val="15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pic>
          <p:nvPicPr>
            <p:cNvPr id="18" name="图片 5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09" y="3955"/>
              <a:ext cx="291" cy="421"/>
            </a:xfrm>
            <a:prstGeom prst="rect">
              <a:avLst/>
            </a:prstGeom>
          </p:spPr>
        </p:pic>
      </p:grpSp>
      <p:sp>
        <p:nvSpPr>
          <p:cNvPr id="19" name="Textfeld 1"/>
          <p:cNvSpPr txBox="1"/>
          <p:nvPr/>
        </p:nvSpPr>
        <p:spPr>
          <a:xfrm>
            <a:off x="6895254" y="3467947"/>
            <a:ext cx="3501813" cy="12344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de-DE" sz="2665" b="1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rPr>
              <a:t>33</a:t>
            </a:r>
            <a:r>
              <a:rPr lang="de-DE" sz="2665" b="1" dirty="0">
                <a:solidFill>
                  <a:srgbClr val="276AD4"/>
                </a:solidFill>
                <a:latin typeface="Montserrat SemiBold" charset="0"/>
                <a:cs typeface="Montserrat SemiBold" charset="0"/>
                <a:sym typeface="+mn-ea"/>
              </a:rPr>
              <a:t>0,000+</a:t>
            </a:r>
            <a:endParaRPr lang="de-DE" sz="2665" b="1" dirty="0">
              <a:solidFill>
                <a:srgbClr val="276AD4"/>
              </a:solidFill>
              <a:latin typeface="Montserrat SemiBold" charset="0"/>
              <a:cs typeface="Montserrat SemiBold" charset="0"/>
              <a:sym typeface="+mn-ea"/>
            </a:endParaRPr>
          </a:p>
          <a:p>
            <a:pPr algn="ctr"/>
            <a:r>
              <a:rPr lang="en-US" altLang="zh-CN" sz="186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rPr>
              <a:t>Battery modules sold</a:t>
            </a:r>
            <a:endParaRPr lang="en-US" altLang="zh-CN" sz="1865" kern="700" dirty="0">
              <a:solidFill>
                <a:srgbClr val="767171"/>
              </a:solidFill>
              <a:latin typeface="Montserrat" charset="0"/>
              <a:cs typeface="Montserrat" charset="0"/>
              <a:sym typeface="+mn-ea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652694" y="3412914"/>
            <a:ext cx="3898053" cy="1932093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de-DE" sz="2665" b="1" dirty="0">
                <a:solidFill>
                  <a:srgbClr val="276AD4"/>
                </a:solidFill>
                <a:latin typeface="Montserrat SemiBold" charset="0"/>
                <a:cs typeface="Montserrat SemiBold" charset="0"/>
              </a:rPr>
              <a:t>2.8 </a:t>
            </a:r>
            <a:r>
              <a:rPr lang="de-DE" sz="2665" b="1" dirty="0" err="1">
                <a:solidFill>
                  <a:srgbClr val="276AD4"/>
                </a:solidFill>
                <a:latin typeface="Montserrat SemiBold" charset="0"/>
                <a:cs typeface="Montserrat SemiBold" charset="0"/>
              </a:rPr>
              <a:t>GWh</a:t>
            </a:r>
            <a:endParaRPr lang="de-DE" sz="2665" b="1" dirty="0">
              <a:solidFill>
                <a:srgbClr val="276AD4"/>
              </a:solidFill>
              <a:latin typeface="Montserrat SemiBold" charset="0"/>
              <a:cs typeface="Montserrat SemiBold" charset="0"/>
            </a:endParaRP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865" dirty="0">
                <a:solidFill>
                  <a:srgbClr val="767171"/>
                </a:solidFill>
                <a:latin typeface="Montserrat" charset="0"/>
                <a:cs typeface="Montserrat" charset="0"/>
              </a:rPr>
              <a:t>SOFAR storage systems installed</a:t>
            </a:r>
            <a:endParaRPr lang="en-US" altLang="zh-CN" sz="1865" dirty="0">
              <a:solidFill>
                <a:srgbClr val="767171"/>
              </a:solidFill>
              <a:latin typeface="Montserrat" charset="0"/>
              <a:cs typeface="Montserrat" charset="0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9" grpId="0"/>
      <p:bldP spid="19" grpId="1"/>
      <p:bldP spid="20" grpId="0"/>
      <p:bldP spid="20" grpId="1"/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" name="文本框 59"/>
          <p:cNvSpPr txBox="1"/>
          <p:nvPr>
            <p:custDataLst>
              <p:tags r:id="rId1"/>
            </p:custDataLst>
          </p:nvPr>
        </p:nvSpPr>
        <p:spPr>
          <a:xfrm>
            <a:off x="1321647" y="501651"/>
            <a:ext cx="9106747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/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ESS Challenges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sp>
        <p:nvSpPr>
          <p:cNvPr id="14" name="AutoShape 2" descr="TWAICE Model Library"/>
          <p:cNvSpPr>
            <a:spLocks noChangeAspect="1" noChangeArrowheads="1"/>
          </p:cNvSpPr>
          <p:nvPr/>
        </p:nvSpPr>
        <p:spPr bwMode="auto">
          <a:xfrm>
            <a:off x="5892800" y="2973493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p>
            <a:endParaRPr lang="de-DE" sz="2400"/>
          </a:p>
        </p:txBody>
      </p:sp>
      <p:grpSp>
        <p:nvGrpSpPr>
          <p:cNvPr id="50" name="组合 49"/>
          <p:cNvGrpSpPr/>
          <p:nvPr/>
        </p:nvGrpSpPr>
        <p:grpSpPr>
          <a:xfrm>
            <a:off x="437727" y="2484121"/>
            <a:ext cx="11255587" cy="4542367"/>
            <a:chOff x="517" y="3232"/>
            <a:chExt cx="13294" cy="5365"/>
          </a:xfrm>
        </p:grpSpPr>
        <p:grpSp>
          <p:nvGrpSpPr>
            <p:cNvPr id="49" name="组合 48"/>
            <p:cNvGrpSpPr/>
            <p:nvPr/>
          </p:nvGrpSpPr>
          <p:grpSpPr>
            <a:xfrm>
              <a:off x="517" y="6121"/>
              <a:ext cx="13294" cy="2477"/>
              <a:chOff x="517" y="6121"/>
              <a:chExt cx="13294" cy="2477"/>
            </a:xfrm>
          </p:grpSpPr>
          <p:sp>
            <p:nvSpPr>
              <p:cNvPr id="10" name="文本框 14"/>
              <p:cNvSpPr txBox="1"/>
              <p:nvPr/>
            </p:nvSpPr>
            <p:spPr>
              <a:xfrm>
                <a:off x="517" y="6192"/>
                <a:ext cx="3229" cy="240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kern="700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rPr>
                  <a:t>Minimum </a:t>
                </a:r>
                <a:r>
                  <a:rPr lang="en-US" altLang="zh-CN" sz="1400" kern="7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" charset="0"/>
                    <a:cs typeface="Montserrat" charset="0"/>
                    <a:sym typeface="+mn-ea"/>
                  </a:rPr>
                  <a:t>voltage and </a:t>
                </a:r>
                <a:r>
                  <a:rPr lang="en-US" altLang="zh-CN" sz="1400" kern="700" dirty="0">
                    <a:solidFill>
                      <a:schemeClr val="bg1">
                        <a:lumMod val="50000"/>
                      </a:schemeClr>
                    </a:solidFill>
                    <a:latin typeface="Montserrat" charset="0"/>
                    <a:cs typeface="Montserrat" charset="0"/>
                    <a:sym typeface="+mn-ea"/>
                  </a:rPr>
                  <a:t>capacity</a:t>
                </a:r>
                <a:endParaRPr lang="en-US" altLang="zh-CN" sz="1400" kern="700" dirty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endParaRPr lang="en-US" altLang="zh-CN" sz="1400" kern="700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kern="700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rPr>
                  <a:t>Inflexible </a:t>
                </a:r>
                <a:r>
                  <a:rPr lang="en-US" altLang="zh-CN" sz="1400" kern="700" dirty="0">
                    <a:solidFill>
                      <a:schemeClr val="bg1">
                        <a:lumMod val="50000"/>
                      </a:schemeClr>
                    </a:solidFill>
                    <a:latin typeface="Montserrat" charset="0"/>
                    <a:cs typeface="Montserrat" charset="0"/>
                    <a:sym typeface="+mn-ea"/>
                  </a:rPr>
                  <a:t>scaling</a:t>
                </a:r>
                <a:endParaRPr lang="en-US" altLang="zh-CN" sz="1400" kern="700" dirty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  <p:sp>
            <p:nvSpPr>
              <p:cNvPr id="25" name="文本框 14"/>
              <p:cNvSpPr txBox="1"/>
              <p:nvPr/>
            </p:nvSpPr>
            <p:spPr>
              <a:xfrm>
                <a:off x="3822" y="6121"/>
                <a:ext cx="3379" cy="240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kern="700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rPr>
                  <a:t>Different</a:t>
                </a:r>
                <a:r>
                  <a:rPr lang="en-US" altLang="zh-CN" sz="1400" kern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ontserrat" charset="0"/>
                    <a:cs typeface="Montserrat" charset="0"/>
                    <a:sym typeface="+mn-ea"/>
                  </a:rPr>
                  <a:t> </a:t>
                </a:r>
                <a:r>
                  <a:rPr lang="en-US" altLang="zh-CN" sz="1400" kern="700" dirty="0">
                    <a:solidFill>
                      <a:srgbClr val="767171"/>
                    </a:solidFill>
                    <a:latin typeface="Montserrat" charset="0"/>
                    <a:cs typeface="Montserrat" charset="0"/>
                    <a:sym typeface="+mn-ea"/>
                  </a:rPr>
                  <a:t>models of products in stock</a:t>
                </a:r>
                <a:endParaRPr lang="en-US" altLang="zh-CN" sz="1400" kern="700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endParaRPr lang="en-US" altLang="zh-CN" sz="1400" kern="700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kern="700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rPr>
                  <a:t>Routine </a:t>
                </a:r>
                <a:r>
                  <a:rPr lang="en-US" altLang="zh-CN" sz="1400" kern="700" dirty="0">
                    <a:solidFill>
                      <a:srgbClr val="767171"/>
                    </a:solidFill>
                    <a:latin typeface="Montserrat" charset="0"/>
                    <a:cs typeface="Montserrat" charset="0"/>
                    <a:sym typeface="+mn-ea"/>
                  </a:rPr>
                  <a:t>battery recharge</a:t>
                </a:r>
                <a:endParaRPr lang="en-US" altLang="zh-CN" sz="1400" kern="700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  <p:sp>
            <p:nvSpPr>
              <p:cNvPr id="26" name="文本框 14"/>
              <p:cNvSpPr txBox="1"/>
              <p:nvPr/>
            </p:nvSpPr>
            <p:spPr>
              <a:xfrm>
                <a:off x="7121" y="6173"/>
                <a:ext cx="3205" cy="197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kern="700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rPr>
                  <a:t>Cable</a:t>
                </a:r>
                <a:r>
                  <a:rPr lang="en-US" altLang="zh-CN" sz="1400" kern="700" dirty="0">
                    <a:solidFill>
                      <a:schemeClr val="bg1">
                        <a:lumMod val="50000"/>
                      </a:schemeClr>
                    </a:solidFill>
                    <a:latin typeface="Montserrat" charset="0"/>
                    <a:cs typeface="Montserrat" charset="0"/>
                    <a:sym typeface="+mn-ea"/>
                  </a:rPr>
                  <a:t> preparation</a:t>
                </a:r>
                <a:endParaRPr lang="en-US" altLang="zh-CN" sz="1400" kern="700" dirty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endParaRPr lang="en-US" altLang="zh-CN" sz="1400" kern="700" dirty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kern="700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rPr>
                  <a:t>Complicated</a:t>
                </a:r>
                <a:r>
                  <a:rPr lang="en-US" altLang="zh-CN" sz="1400" kern="700" dirty="0">
                    <a:solidFill>
                      <a:schemeClr val="bg1">
                        <a:lumMod val="50000"/>
                      </a:schemeClr>
                    </a:solidFill>
                    <a:latin typeface="Montserrat" charset="0"/>
                    <a:cs typeface="Montserrat" charset="0"/>
                    <a:sym typeface="+mn-ea"/>
                  </a:rPr>
                  <a:t> setup-procedures</a:t>
                </a:r>
                <a:endParaRPr lang="en-US" altLang="zh-CN" sz="1400" kern="700" dirty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endParaRPr lang="en-US" altLang="zh-CN" sz="1400" kern="700" dirty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kern="700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rPr>
                  <a:t>Battery</a:t>
                </a:r>
                <a:r>
                  <a:rPr lang="en-US" altLang="zh-CN" sz="1400" kern="700" dirty="0">
                    <a:solidFill>
                      <a:schemeClr val="bg1">
                        <a:lumMod val="50000"/>
                      </a:schemeClr>
                    </a:solidFill>
                    <a:latin typeface="Montserrat" charset="0"/>
                    <a:cs typeface="Montserrat" charset="0"/>
                    <a:sym typeface="+mn-ea"/>
                  </a:rPr>
                  <a:t> calibration charging</a:t>
                </a:r>
                <a:endParaRPr lang="en-US" altLang="zh-CN" sz="1400" kern="700" dirty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  <p:sp>
            <p:nvSpPr>
              <p:cNvPr id="27" name="文本框 14"/>
              <p:cNvSpPr txBox="1"/>
              <p:nvPr/>
            </p:nvSpPr>
            <p:spPr>
              <a:xfrm>
                <a:off x="10433" y="6191"/>
                <a:ext cx="3378" cy="240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kern="700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rPr>
                  <a:t>Limited </a:t>
                </a:r>
                <a:r>
                  <a:rPr lang="en-US" altLang="zh-CN" sz="1400" kern="700" dirty="0">
                    <a:solidFill>
                      <a:schemeClr val="bg1">
                        <a:lumMod val="50000"/>
                      </a:schemeClr>
                    </a:solidFill>
                    <a:latin typeface="Montserrat" charset="0"/>
                    <a:cs typeface="Montserrat" charset="0"/>
                    <a:sym typeface="+mn-ea"/>
                  </a:rPr>
                  <a:t>expansion</a:t>
                </a:r>
                <a:endParaRPr lang="en-US" altLang="zh-CN" sz="1400" kern="700" dirty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endParaRPr lang="en-US" altLang="zh-CN" sz="1400" kern="700" dirty="0">
                  <a:solidFill>
                    <a:srgbClr val="276AD4"/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kern="700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rPr>
                  <a:t>Limited </a:t>
                </a:r>
                <a:r>
                  <a:rPr lang="en-US" altLang="zh-CN" sz="1400" kern="700" dirty="0">
                    <a:solidFill>
                      <a:schemeClr val="bg1">
                        <a:lumMod val="50000"/>
                      </a:schemeClr>
                    </a:solidFill>
                    <a:latin typeface="Montserrat" charset="0"/>
                    <a:cs typeface="Montserrat" charset="0"/>
                    <a:sym typeface="+mn-ea"/>
                  </a:rPr>
                  <a:t>upgrade ability</a:t>
                </a:r>
                <a:endParaRPr lang="en-US" altLang="zh-CN" sz="1400" kern="700" dirty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endParaRPr lang="en-US" altLang="zh-CN" sz="1400" kern="700" dirty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cs typeface="Montserrat" charset="0"/>
                  <a:sym typeface="+mn-ea"/>
                </a:endParaRPr>
              </a:p>
              <a:p>
                <a:pPr marL="228600" indent="-2286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kern="700" dirty="0">
                    <a:solidFill>
                      <a:srgbClr val="276AD4"/>
                    </a:solidFill>
                    <a:latin typeface="Montserrat" charset="0"/>
                    <a:cs typeface="Montserrat" charset="0"/>
                    <a:sym typeface="+mn-ea"/>
                  </a:rPr>
                  <a:t>SOH </a:t>
                </a:r>
                <a:r>
                  <a:rPr lang="en-US" altLang="zh-CN" sz="1400" kern="700" dirty="0">
                    <a:solidFill>
                      <a:schemeClr val="bg1">
                        <a:lumMod val="50000"/>
                      </a:schemeClr>
                    </a:solidFill>
                    <a:latin typeface="Montserrat" charset="0"/>
                    <a:cs typeface="Montserrat" charset="0"/>
                    <a:sym typeface="+mn-ea"/>
                  </a:rPr>
                  <a:t>variation</a:t>
                </a:r>
                <a:endParaRPr lang="en-US" altLang="zh-CN" sz="1400" kern="700" dirty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701" y="3232"/>
              <a:ext cx="12925" cy="2516"/>
              <a:chOff x="701" y="3232"/>
              <a:chExt cx="12925" cy="2516"/>
            </a:xfrm>
          </p:grpSpPr>
          <p:sp>
            <p:nvSpPr>
              <p:cNvPr id="37" name="对角圆角矩形 36"/>
              <p:cNvSpPr/>
              <p:nvPr/>
            </p:nvSpPr>
            <p:spPr>
              <a:xfrm>
                <a:off x="701" y="3232"/>
                <a:ext cx="3023" cy="2516"/>
              </a:xfrm>
              <a:prstGeom prst="round2DiagRect">
                <a:avLst>
                  <a:gd name="adj1" fmla="val 11844"/>
                  <a:gd name="adj2" fmla="val 0"/>
                </a:avLst>
              </a:prstGeom>
              <a:blipFill rotWithShape="1">
                <a:blip r:embed="rId2"/>
              </a:blip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41" name="对角圆角矩形 40"/>
              <p:cNvSpPr/>
              <p:nvPr/>
            </p:nvSpPr>
            <p:spPr>
              <a:xfrm>
                <a:off x="4002" y="3232"/>
                <a:ext cx="3023" cy="2516"/>
              </a:xfrm>
              <a:prstGeom prst="round2DiagRect">
                <a:avLst>
                  <a:gd name="adj1" fmla="val 11844"/>
                  <a:gd name="adj2" fmla="val 0"/>
                </a:avLst>
              </a:prstGeom>
              <a:blipFill rotWithShape="1">
                <a:blip r:embed="rId3"/>
                <a:stretch>
                  <a:fillRect l="-29000" r="-4000"/>
                </a:stretch>
              </a:blip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42" name="对角圆角矩形 41"/>
              <p:cNvSpPr/>
              <p:nvPr/>
            </p:nvSpPr>
            <p:spPr>
              <a:xfrm>
                <a:off x="10604" y="3232"/>
                <a:ext cx="3023" cy="2516"/>
              </a:xfrm>
              <a:prstGeom prst="round2DiagRect">
                <a:avLst>
                  <a:gd name="adj1" fmla="val 11844"/>
                  <a:gd name="adj2" fmla="val 0"/>
                </a:avLst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43" name="对角圆角矩形 42"/>
              <p:cNvSpPr/>
              <p:nvPr/>
            </p:nvSpPr>
            <p:spPr>
              <a:xfrm>
                <a:off x="7303" y="3232"/>
                <a:ext cx="3023" cy="2516"/>
              </a:xfrm>
              <a:prstGeom prst="round2DiagRect">
                <a:avLst>
                  <a:gd name="adj1" fmla="val 11844"/>
                  <a:gd name="adj2" fmla="val 0"/>
                </a:avLst>
              </a:prstGeom>
              <a:blipFill rotWithShape="1">
                <a:blip r:embed="rId5"/>
                <a:stretch>
                  <a:fillRect l="-2000" t="-6000"/>
                </a:stretch>
              </a:blip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02615" y="1426845"/>
            <a:ext cx="11135360" cy="822960"/>
            <a:chOff x="949" y="2247"/>
            <a:chExt cx="17536" cy="1296"/>
          </a:xfrm>
        </p:grpSpPr>
        <p:sp>
          <p:nvSpPr>
            <p:cNvPr id="19" name="五边形 18"/>
            <p:cNvSpPr/>
            <p:nvPr>
              <p:custDataLst>
                <p:tags r:id="rId6"/>
              </p:custDataLst>
            </p:nvPr>
          </p:nvSpPr>
          <p:spPr>
            <a:xfrm>
              <a:off x="949" y="2465"/>
              <a:ext cx="4433" cy="853"/>
            </a:xfrm>
            <a:prstGeom prst="homePlate">
              <a:avLst/>
            </a:prstGeom>
            <a:gradFill>
              <a:gsLst>
                <a:gs pos="0">
                  <a:srgbClr val="D6EAFA">
                    <a:alpha val="0"/>
                  </a:srgbClr>
                </a:gs>
                <a:gs pos="0">
                  <a:srgbClr val="00B0F0"/>
                </a:gs>
                <a:gs pos="100000">
                  <a:srgbClr val="276AD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 dirty="0">
                <a:sym typeface="+mn-ea"/>
              </a:endParaRPr>
            </a:p>
          </p:txBody>
        </p:sp>
        <p:sp>
          <p:nvSpPr>
            <p:cNvPr id="59" name="燕尾形 58"/>
            <p:cNvSpPr/>
            <p:nvPr>
              <p:custDataLst>
                <p:tags r:id="rId7"/>
              </p:custDataLst>
            </p:nvPr>
          </p:nvSpPr>
          <p:spPr>
            <a:xfrm>
              <a:off x="5205" y="2477"/>
              <a:ext cx="4504" cy="837"/>
            </a:xfrm>
            <a:prstGeom prst="chevron">
              <a:avLst/>
            </a:prstGeom>
            <a:gradFill>
              <a:gsLst>
                <a:gs pos="0">
                  <a:srgbClr val="D6EAFA">
                    <a:alpha val="0"/>
                  </a:srgbClr>
                </a:gs>
                <a:gs pos="0">
                  <a:srgbClr val="00B0F0"/>
                </a:gs>
                <a:gs pos="100000">
                  <a:srgbClr val="276AD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 dirty="0">
                <a:sym typeface="+mn-ea"/>
              </a:endParaRPr>
            </a:p>
          </p:txBody>
        </p:sp>
        <p:sp>
          <p:nvSpPr>
            <p:cNvPr id="61" name="燕尾形 60"/>
            <p:cNvSpPr/>
            <p:nvPr>
              <p:custDataLst>
                <p:tags r:id="rId8"/>
              </p:custDataLst>
            </p:nvPr>
          </p:nvSpPr>
          <p:spPr>
            <a:xfrm>
              <a:off x="9508" y="2463"/>
              <a:ext cx="4555" cy="865"/>
            </a:xfrm>
            <a:prstGeom prst="chevron">
              <a:avLst/>
            </a:prstGeom>
            <a:gradFill>
              <a:gsLst>
                <a:gs pos="0">
                  <a:srgbClr val="D6EAFA">
                    <a:alpha val="0"/>
                  </a:srgbClr>
                </a:gs>
                <a:gs pos="0">
                  <a:srgbClr val="00B0F0"/>
                </a:gs>
                <a:gs pos="100000">
                  <a:srgbClr val="276AD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 dirty="0">
                <a:sym typeface="+mn-ea"/>
              </a:endParaRPr>
            </a:p>
          </p:txBody>
        </p:sp>
        <p:sp>
          <p:nvSpPr>
            <p:cNvPr id="64" name="任意多边形 63"/>
            <p:cNvSpPr/>
            <p:nvPr>
              <p:custDataLst>
                <p:tags r:id="rId9"/>
              </p:custDataLst>
            </p:nvPr>
          </p:nvSpPr>
          <p:spPr>
            <a:xfrm>
              <a:off x="13871" y="2247"/>
              <a:ext cx="4615" cy="1297"/>
            </a:xfrm>
            <a:custGeom>
              <a:avLst/>
              <a:gdLst>
                <a:gd name="adj" fmla="val 50000"/>
                <a:gd name="maxAdj" fmla="*/ 100000 w ss"/>
                <a:gd name="a" fmla="pin 0 adj maxAdj"/>
                <a:gd name="x1" fmla="*/ ss a 100000"/>
                <a:gd name="x2" fmla="+- r 0 x1"/>
                <a:gd name="x3" fmla="*/ x2 1 2"/>
                <a:gd name="dx" fmla="+- x2 0 x1"/>
                <a:gd name="il" fmla="?: dx x1 l"/>
                <a:gd name="ir" fmla="?: dx x2 r"/>
              </a:gdLst>
              <a:ahLst/>
              <a:cxnLst>
                <a:cxn ang="3">
                  <a:pos x="x3" y="t"/>
                </a:cxn>
                <a:cxn ang="cd2">
                  <a:pos x="x1" y="vc"/>
                </a:cxn>
                <a:cxn ang="cd4">
                  <a:pos x="x3" y="b"/>
                </a:cxn>
                <a:cxn ang="0">
                  <a:pos x="r" y="vc"/>
                </a:cxn>
              </a:cxnLst>
              <a:rect l="l" t="t" r="r" b="b"/>
              <a:pathLst>
                <a:path w="4615" h="1297">
                  <a:moveTo>
                    <a:pt x="4116" y="0"/>
                  </a:moveTo>
                  <a:lnTo>
                    <a:pt x="4615" y="649"/>
                  </a:lnTo>
                  <a:lnTo>
                    <a:pt x="4116" y="1297"/>
                  </a:lnTo>
                  <a:lnTo>
                    <a:pt x="4116" y="1082"/>
                  </a:lnTo>
                  <a:lnTo>
                    <a:pt x="736" y="1082"/>
                  </a:lnTo>
                  <a:lnTo>
                    <a:pt x="736" y="1081"/>
                  </a:lnTo>
                  <a:lnTo>
                    <a:pt x="0" y="1081"/>
                  </a:lnTo>
                  <a:lnTo>
                    <a:pt x="433" y="649"/>
                  </a:lnTo>
                  <a:lnTo>
                    <a:pt x="0" y="216"/>
                  </a:lnTo>
                  <a:lnTo>
                    <a:pt x="736" y="216"/>
                  </a:lnTo>
                  <a:lnTo>
                    <a:pt x="736" y="215"/>
                  </a:lnTo>
                  <a:lnTo>
                    <a:pt x="4116" y="215"/>
                  </a:lnTo>
                  <a:lnTo>
                    <a:pt x="4116" y="0"/>
                  </a:lnTo>
                  <a:close/>
                </a:path>
              </a:pathLst>
            </a:custGeom>
            <a:gradFill>
              <a:gsLst>
                <a:gs pos="0">
                  <a:srgbClr val="D6EAFA">
                    <a:alpha val="0"/>
                  </a:srgbClr>
                </a:gs>
                <a:gs pos="0">
                  <a:srgbClr val="00B0F0"/>
                </a:gs>
                <a:gs pos="100000">
                  <a:srgbClr val="276AD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 dirty="0">
                <a:sym typeface="+mn-ea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 rot="0">
              <a:off x="1763" y="2569"/>
              <a:ext cx="16101" cy="597"/>
              <a:chOff x="1121" y="1988"/>
              <a:chExt cx="12076" cy="448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1121" y="1988"/>
                <a:ext cx="1792" cy="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865" dirty="0">
                    <a:solidFill>
                      <a:schemeClr val="bg1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Design</a:t>
                </a:r>
                <a:endParaRPr lang="en-US" altLang="zh-CN" sz="1865" dirty="0">
                  <a:solidFill>
                    <a:schemeClr val="bg1"/>
                  </a:solidFill>
                  <a:latin typeface="Montserrat SemiBold" charset="0"/>
                  <a:cs typeface="Montserrat SemiBold" charset="0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4429" y="1988"/>
                <a:ext cx="1792" cy="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865" dirty="0">
                    <a:solidFill>
                      <a:schemeClr val="bg1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Logistics</a:t>
                </a:r>
                <a:endParaRPr lang="en-US" altLang="zh-CN" sz="1865" dirty="0">
                  <a:solidFill>
                    <a:schemeClr val="bg1"/>
                  </a:solidFill>
                  <a:latin typeface="Montserrat SemiBold" charset="0"/>
                  <a:cs typeface="Montserrat SemiBold" charset="0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7583" y="1988"/>
                <a:ext cx="2016" cy="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865" dirty="0">
                    <a:solidFill>
                      <a:schemeClr val="bg1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Installation</a:t>
                </a:r>
                <a:endParaRPr lang="en-US" altLang="zh-CN" sz="1865" dirty="0">
                  <a:solidFill>
                    <a:schemeClr val="bg1"/>
                  </a:solidFill>
                  <a:latin typeface="Montserrat SemiBold" charset="0"/>
                  <a:cs typeface="Montserrat SemiBold" charset="0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0825" y="1988"/>
                <a:ext cx="2372" cy="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865" dirty="0">
                    <a:solidFill>
                      <a:schemeClr val="bg1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Maintenance</a:t>
                </a:r>
                <a:endParaRPr lang="en-US" altLang="zh-CN" sz="1865" dirty="0">
                  <a:solidFill>
                    <a:schemeClr val="bg1"/>
                  </a:solidFill>
                  <a:latin typeface="Montserrat SemiBold" charset="0"/>
                  <a:cs typeface="Montserrat SemiBold" charset="0"/>
                </a:endParaRPr>
              </a:p>
            </p:txBody>
          </p:sp>
        </p:grp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 descr="b3242c5e9c8b0ec8b8f200f58b270723 (400×400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72105" y="4427220"/>
            <a:ext cx="2730500" cy="2914650"/>
          </a:xfrm>
          <a:prstGeom prst="rect">
            <a:avLst/>
          </a:prstGeom>
          <a:effectLst>
            <a:softEdge rad="685800"/>
          </a:effectLst>
        </p:spPr>
      </p:pic>
      <p:pic>
        <p:nvPicPr>
          <p:cNvPr id="10" name="图片 9" descr="E:/朱嫣燕/6产品图片/3-6k线稿/ESI-3-6K-S1+3BTS-5K-2.pngESI-3-6K-S1+3BTS-5K-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-116" b="16147"/>
          <a:stretch>
            <a:fillRect/>
          </a:stretch>
        </p:blipFill>
        <p:spPr>
          <a:xfrm>
            <a:off x="3461385" y="1948180"/>
            <a:ext cx="1670685" cy="490982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429424" y="1201791"/>
            <a:ext cx="1784773" cy="5226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dist">
              <a:lnSpc>
                <a:spcPct val="150000"/>
              </a:lnSpc>
              <a:defRPr/>
            </a:pPr>
            <a:r>
              <a:rPr lang="en-US" altLang="zh-CN" sz="1865" dirty="0">
                <a:solidFill>
                  <a:srgbClr val="276AD4"/>
                </a:solidFill>
                <a:latin typeface="Montserrat SemiBold" charset="0"/>
                <a:cs typeface="Montserrat SemiBold" charset="0"/>
              </a:rPr>
              <a:t>ESI 3-6K-S1</a:t>
            </a:r>
            <a:endParaRPr lang="en-US" altLang="zh-CN" sz="1865" dirty="0">
              <a:solidFill>
                <a:srgbClr val="276AD4"/>
              </a:solidFill>
              <a:latin typeface="Montserrat SemiBold" charset="0"/>
              <a:cs typeface="Montserrat SemiBold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7177829" y="1203696"/>
            <a:ext cx="1784773" cy="5226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dist">
              <a:lnSpc>
                <a:spcPct val="150000"/>
              </a:lnSpc>
              <a:defRPr/>
            </a:pPr>
            <a:r>
              <a:rPr lang="en-US" altLang="zh-CN" sz="1865" dirty="0">
                <a:solidFill>
                  <a:srgbClr val="276AD4"/>
                </a:solidFill>
                <a:latin typeface="Montserrat SemiBold" charset="0"/>
                <a:cs typeface="Montserrat SemiBold" charset="0"/>
              </a:rPr>
              <a:t>ESI-8-12K-S1</a:t>
            </a:r>
            <a:endParaRPr lang="en-US" altLang="zh-CN" sz="1865" dirty="0">
              <a:solidFill>
                <a:srgbClr val="276AD4"/>
              </a:solidFill>
              <a:latin typeface="Montserrat SemiBold" charset="0"/>
              <a:cs typeface="Montserrat SemiBold" charset="0"/>
            </a:endParaRPr>
          </a:p>
        </p:txBody>
      </p:sp>
      <p:pic>
        <p:nvPicPr>
          <p:cNvPr id="11" name="图片 10" descr="b3242c5e9c8b0ec8b8f200f58b270723 (400×400)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88455" y="4427220"/>
            <a:ext cx="2730500" cy="2914650"/>
          </a:xfrm>
          <a:prstGeom prst="rect">
            <a:avLst/>
          </a:prstGeom>
          <a:effectLst>
            <a:softEdge rad="685800"/>
          </a:effectLst>
        </p:spPr>
      </p:pic>
      <p:pic>
        <p:nvPicPr>
          <p:cNvPr id="9" name="图片 8" descr="E:/赵庆岩-工作/2024/6月/三相PowerAll新品发布PPT/组 1.png组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34" r="34" b="-1221"/>
          <a:stretch>
            <a:fillRect/>
          </a:stretch>
        </p:blipFill>
        <p:spPr>
          <a:xfrm>
            <a:off x="7272020" y="1948180"/>
            <a:ext cx="1564005" cy="490982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" name="图片 19" descr="光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000750" y="0"/>
            <a:ext cx="6191250" cy="616267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75267" y="-409787"/>
            <a:ext cx="10106660" cy="7741920"/>
            <a:chOff x="1270" y="-484"/>
            <a:chExt cx="11937" cy="9144"/>
          </a:xfrm>
        </p:grpSpPr>
        <p:sp>
          <p:nvSpPr>
            <p:cNvPr id="58" name="弧形 57"/>
            <p:cNvSpPr/>
            <p:nvPr>
              <p:custDataLst>
                <p:tags r:id="rId2"/>
              </p:custDataLst>
            </p:nvPr>
          </p:nvSpPr>
          <p:spPr>
            <a:xfrm flipH="1">
              <a:off x="4063" y="-484"/>
              <a:ext cx="9144" cy="9144"/>
            </a:xfrm>
            <a:prstGeom prst="arc">
              <a:avLst>
                <a:gd name="adj1" fmla="val 7406584"/>
                <a:gd name="adj2" fmla="val 14067564"/>
              </a:avLst>
            </a:prstGeom>
            <a:gradFill>
              <a:gsLst>
                <a:gs pos="40000">
                  <a:srgbClr val="CADEFD">
                    <a:alpha val="0"/>
                  </a:srgbClr>
                </a:gs>
                <a:gs pos="0">
                  <a:srgbClr val="4B97E1">
                    <a:alpha val="13000"/>
                  </a:srgbClr>
                </a:gs>
              </a:gsLst>
              <a:lin ang="0" scaled="0"/>
            </a:gradFill>
            <a:ln w="25400">
              <a:gradFill>
                <a:gsLst>
                  <a:gs pos="100000">
                    <a:srgbClr val="E8F6FE">
                      <a:alpha val="0"/>
                    </a:srgbClr>
                  </a:gs>
                  <a:gs pos="1000">
                    <a:srgbClr val="D3EBF7">
                      <a:alpha val="0"/>
                    </a:srgbClr>
                  </a:gs>
                  <a:gs pos="52000">
                    <a:srgbClr val="276AD4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44" name="弧形 43"/>
            <p:cNvSpPr/>
            <p:nvPr>
              <p:custDataLst>
                <p:tags r:id="rId3"/>
              </p:custDataLst>
            </p:nvPr>
          </p:nvSpPr>
          <p:spPr>
            <a:xfrm>
              <a:off x="1270" y="-484"/>
              <a:ext cx="9144" cy="9144"/>
            </a:xfrm>
            <a:prstGeom prst="arc">
              <a:avLst>
                <a:gd name="adj1" fmla="val 7406584"/>
                <a:gd name="adj2" fmla="val 14067564"/>
              </a:avLst>
            </a:prstGeom>
            <a:gradFill>
              <a:gsLst>
                <a:gs pos="40000">
                  <a:srgbClr val="CADEFD">
                    <a:alpha val="0"/>
                  </a:srgbClr>
                </a:gs>
                <a:gs pos="0">
                  <a:srgbClr val="4B97E1">
                    <a:alpha val="13000"/>
                  </a:srgbClr>
                </a:gs>
              </a:gsLst>
              <a:lin ang="0" scaled="0"/>
            </a:gradFill>
            <a:ln w="25400">
              <a:gradFill>
                <a:gsLst>
                  <a:gs pos="100000">
                    <a:srgbClr val="E8F6FE">
                      <a:alpha val="0"/>
                    </a:srgbClr>
                  </a:gs>
                  <a:gs pos="1000">
                    <a:srgbClr val="D3EBF7">
                      <a:alpha val="0"/>
                    </a:srgbClr>
                  </a:gs>
                  <a:gs pos="52000">
                    <a:srgbClr val="276AD4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75267" y="1677248"/>
            <a:ext cx="3342640" cy="1741593"/>
            <a:chOff x="1270" y="1981"/>
            <a:chExt cx="3948" cy="2057"/>
          </a:xfrm>
        </p:grpSpPr>
        <p:grpSp>
          <p:nvGrpSpPr>
            <p:cNvPr id="57" name="组合 56"/>
            <p:cNvGrpSpPr/>
            <p:nvPr/>
          </p:nvGrpSpPr>
          <p:grpSpPr>
            <a:xfrm>
              <a:off x="2183" y="1981"/>
              <a:ext cx="3035" cy="2057"/>
              <a:chOff x="2098" y="1927"/>
              <a:chExt cx="3035" cy="2057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2098" y="1927"/>
                <a:ext cx="2040" cy="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50000"/>
                  </a:lnSpc>
                  <a:defRPr/>
                </a:pPr>
                <a:r>
                  <a:rPr lang="en-US" altLang="zh-CN" sz="2135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</a:rPr>
                  <a:t>Simplicity</a:t>
                </a:r>
                <a:endParaRPr lang="en-US" altLang="zh-CN" sz="2135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2098" y="2376"/>
                <a:ext cx="3035" cy="16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marL="228600" indent="-228600">
                  <a:lnSpc>
                    <a:spcPct val="11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altLang="zh-CN" sz="935" dirty="0">
                  <a:solidFill>
                    <a:srgbClr val="767171"/>
                  </a:solidFill>
                  <a:latin typeface="Montserrat" charset="0"/>
                  <a:cs typeface="Montserrat" charset="0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1270" y="2016"/>
              <a:ext cx="724" cy="724"/>
              <a:chOff x="1270" y="2016"/>
              <a:chExt cx="724" cy="724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1270" y="2016"/>
                <a:ext cx="724" cy="724"/>
              </a:xfrm>
              <a:prstGeom prst="ellipse">
                <a:avLst/>
              </a:prstGeom>
              <a:solidFill>
                <a:srgbClr val="276AD4"/>
              </a:solidFill>
              <a:ln>
                <a:noFill/>
              </a:ln>
              <a:effectLst>
                <a:outerShdw blurRad="254000" dist="101600" dir="8100000" algn="tr" rotWithShape="0">
                  <a:srgbClr val="276AD4">
                    <a:alpha val="15000"/>
                  </a:srgb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pic>
            <p:nvPicPr>
              <p:cNvPr id="50" name="图片 49" descr="资源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9" y="2214"/>
                <a:ext cx="334" cy="328"/>
              </a:xfrm>
              <a:prstGeom prst="rect">
                <a:avLst/>
              </a:prstGeom>
            </p:spPr>
          </p:pic>
        </p:grpSp>
      </p:grpSp>
      <p:grpSp>
        <p:nvGrpSpPr>
          <p:cNvPr id="9" name="组合 8"/>
          <p:cNvGrpSpPr/>
          <p:nvPr/>
        </p:nvGrpSpPr>
        <p:grpSpPr>
          <a:xfrm>
            <a:off x="1075267" y="4323927"/>
            <a:ext cx="3342640" cy="1493520"/>
            <a:chOff x="1270" y="5107"/>
            <a:chExt cx="3948" cy="1764"/>
          </a:xfrm>
        </p:grpSpPr>
        <p:grpSp>
          <p:nvGrpSpPr>
            <p:cNvPr id="3" name="组合 2"/>
            <p:cNvGrpSpPr/>
            <p:nvPr/>
          </p:nvGrpSpPr>
          <p:grpSpPr>
            <a:xfrm>
              <a:off x="1270" y="5145"/>
              <a:ext cx="724" cy="724"/>
              <a:chOff x="1270" y="5145"/>
              <a:chExt cx="724" cy="724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1270" y="5145"/>
                <a:ext cx="724" cy="724"/>
              </a:xfrm>
              <a:prstGeom prst="ellipse">
                <a:avLst/>
              </a:prstGeom>
              <a:solidFill>
                <a:srgbClr val="276AD4"/>
              </a:solidFill>
              <a:ln>
                <a:noFill/>
              </a:ln>
              <a:effectLst>
                <a:outerShdw blurRad="254000" dist="101600" dir="8100000" algn="tr" rotWithShape="0">
                  <a:srgbClr val="276AD4">
                    <a:alpha val="15000"/>
                  </a:srgb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pic>
            <p:nvPicPr>
              <p:cNvPr id="51" name="图片 50" descr="资源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53" y="5330"/>
                <a:ext cx="334" cy="355"/>
              </a:xfrm>
              <a:prstGeom prst="rect">
                <a:avLst/>
              </a:prstGeom>
            </p:spPr>
          </p:pic>
        </p:grpSp>
        <p:grpSp>
          <p:nvGrpSpPr>
            <p:cNvPr id="56" name="组合 55"/>
            <p:cNvGrpSpPr/>
            <p:nvPr/>
          </p:nvGrpSpPr>
          <p:grpSpPr>
            <a:xfrm>
              <a:off x="2183" y="5107"/>
              <a:ext cx="3035" cy="1764"/>
              <a:chOff x="2098" y="5029"/>
              <a:chExt cx="3035" cy="1764"/>
            </a:xfrm>
          </p:grpSpPr>
          <p:sp>
            <p:nvSpPr>
              <p:cNvPr id="54" name="文本框 53"/>
              <p:cNvSpPr txBox="1"/>
              <p:nvPr/>
            </p:nvSpPr>
            <p:spPr>
              <a:xfrm>
                <a:off x="2098" y="5029"/>
                <a:ext cx="2040" cy="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50000"/>
                  </a:lnSpc>
                  <a:defRPr/>
                </a:pPr>
                <a:r>
                  <a:rPr lang="en-US" altLang="zh-CN" sz="2135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Safety</a:t>
                </a:r>
                <a:endParaRPr lang="en-US" altLang="zh-CN" sz="2135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2098" y="5185"/>
                <a:ext cx="3035" cy="16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marL="228600" indent="-228600">
                  <a:lnSpc>
                    <a:spcPct val="11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altLang="zh-CN" sz="9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7746154" y="1757680"/>
            <a:ext cx="3435773" cy="1711960"/>
            <a:chOff x="9149" y="2076"/>
            <a:chExt cx="4058" cy="2022"/>
          </a:xfrm>
        </p:grpSpPr>
        <p:grpSp>
          <p:nvGrpSpPr>
            <p:cNvPr id="5" name="组合 4"/>
            <p:cNvGrpSpPr/>
            <p:nvPr/>
          </p:nvGrpSpPr>
          <p:grpSpPr>
            <a:xfrm>
              <a:off x="12483" y="2076"/>
              <a:ext cx="724" cy="724"/>
              <a:chOff x="12483" y="2076"/>
              <a:chExt cx="724" cy="724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12483" y="2076"/>
                <a:ext cx="724" cy="724"/>
              </a:xfrm>
              <a:prstGeom prst="ellipse">
                <a:avLst/>
              </a:prstGeom>
              <a:solidFill>
                <a:srgbClr val="276AD4"/>
              </a:solidFill>
              <a:ln>
                <a:noFill/>
              </a:ln>
              <a:effectLst>
                <a:outerShdw blurRad="254000" dist="101600" dir="1800000" algn="tr" rotWithShape="0">
                  <a:srgbClr val="276AD4">
                    <a:alpha val="15000"/>
                  </a:srgb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pic>
            <p:nvPicPr>
              <p:cNvPr id="52" name="图片 51" descr="资源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700" y="2274"/>
                <a:ext cx="333" cy="368"/>
              </a:xfrm>
              <a:prstGeom prst="rect">
                <a:avLst/>
              </a:prstGeom>
            </p:spPr>
          </p:pic>
        </p:grpSp>
        <p:grpSp>
          <p:nvGrpSpPr>
            <p:cNvPr id="64" name="组合 63"/>
            <p:cNvGrpSpPr/>
            <p:nvPr/>
          </p:nvGrpSpPr>
          <p:grpSpPr>
            <a:xfrm>
              <a:off x="9149" y="2095"/>
              <a:ext cx="3035" cy="2003"/>
              <a:chOff x="2098" y="1981"/>
              <a:chExt cx="3035" cy="2003"/>
            </a:xfrm>
          </p:grpSpPr>
          <p:sp>
            <p:nvSpPr>
              <p:cNvPr id="65" name="文本框 64"/>
              <p:cNvSpPr txBox="1"/>
              <p:nvPr/>
            </p:nvSpPr>
            <p:spPr>
              <a:xfrm>
                <a:off x="3093" y="1981"/>
                <a:ext cx="2040" cy="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>
                  <a:lnSpc>
                    <a:spcPct val="150000"/>
                  </a:lnSpc>
                  <a:defRPr/>
                </a:pPr>
                <a:r>
                  <a:rPr lang="en-US" altLang="zh-CN" sz="2135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Flexibility</a:t>
                </a:r>
                <a:endParaRPr lang="en-US" altLang="zh-CN" sz="2135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2098" y="2376"/>
                <a:ext cx="3035" cy="16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marL="228600" indent="-228600" algn="r">
                  <a:lnSpc>
                    <a:spcPct val="11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altLang="zh-CN" sz="9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7881621" y="4310380"/>
            <a:ext cx="3417993" cy="1491827"/>
            <a:chOff x="9309" y="5091"/>
            <a:chExt cx="4037" cy="1762"/>
          </a:xfrm>
        </p:grpSpPr>
        <p:grpSp>
          <p:nvGrpSpPr>
            <p:cNvPr id="7" name="组合 6"/>
            <p:cNvGrpSpPr/>
            <p:nvPr/>
          </p:nvGrpSpPr>
          <p:grpSpPr>
            <a:xfrm>
              <a:off x="12622" y="5127"/>
              <a:ext cx="724" cy="724"/>
              <a:chOff x="12622" y="5127"/>
              <a:chExt cx="724" cy="724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12622" y="5127"/>
                <a:ext cx="724" cy="724"/>
              </a:xfrm>
              <a:prstGeom prst="ellipse">
                <a:avLst/>
              </a:prstGeom>
              <a:solidFill>
                <a:srgbClr val="276AD4"/>
              </a:solidFill>
              <a:ln>
                <a:noFill/>
              </a:ln>
              <a:effectLst>
                <a:outerShdw blurRad="254000" dist="101600" dir="1800000" algn="tr" rotWithShape="0">
                  <a:srgbClr val="276AD4">
                    <a:alpha val="15000"/>
                  </a:srgb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pic>
            <p:nvPicPr>
              <p:cNvPr id="53" name="图片 52" descr="资源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80" y="5306"/>
                <a:ext cx="444" cy="328"/>
              </a:xfrm>
              <a:prstGeom prst="rect">
                <a:avLst/>
              </a:prstGeom>
            </p:spPr>
          </p:pic>
        </p:grpSp>
        <p:grpSp>
          <p:nvGrpSpPr>
            <p:cNvPr id="67" name="组合 66"/>
            <p:cNvGrpSpPr/>
            <p:nvPr/>
          </p:nvGrpSpPr>
          <p:grpSpPr>
            <a:xfrm>
              <a:off x="9309" y="5091"/>
              <a:ext cx="3035" cy="1762"/>
              <a:chOff x="2098" y="5031"/>
              <a:chExt cx="3035" cy="1762"/>
            </a:xfrm>
          </p:grpSpPr>
          <p:sp>
            <p:nvSpPr>
              <p:cNvPr id="68" name="文本框 67"/>
              <p:cNvSpPr txBox="1"/>
              <p:nvPr/>
            </p:nvSpPr>
            <p:spPr>
              <a:xfrm>
                <a:off x="2817" y="5031"/>
                <a:ext cx="2316" cy="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>
                  <a:lnSpc>
                    <a:spcPct val="150000"/>
                  </a:lnSpc>
                  <a:defRPr/>
                </a:pPr>
                <a:r>
                  <a:rPr lang="en-US" altLang="zh-CN" sz="2135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Smartness</a:t>
                </a:r>
                <a:endParaRPr lang="en-US" altLang="zh-CN" sz="2135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2098" y="5185"/>
                <a:ext cx="3035" cy="16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marL="228600" indent="-228600" algn="r">
                  <a:lnSpc>
                    <a:spcPct val="11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altLang="zh-CN" sz="9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</p:grpSp>
      </p:grpSp>
      <p:sp>
        <p:nvSpPr>
          <p:cNvPr id="17" name="文本框 72"/>
          <p:cNvSpPr txBox="1"/>
          <p:nvPr>
            <p:custDataLst>
              <p:tags r:id="rId8"/>
            </p:custDataLst>
          </p:nvPr>
        </p:nvSpPr>
        <p:spPr>
          <a:xfrm>
            <a:off x="2338071" y="502073"/>
            <a:ext cx="7515860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spc="100" dirty="0">
                <a:solidFill>
                  <a:srgbClr val="276AD4"/>
                </a:solidFill>
                <a:uFillTx/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Features</a:t>
            </a:r>
            <a:endParaRPr lang="en-US" altLang="zh-CN" sz="3600" b="1" i="1" spc="100" dirty="0">
              <a:solidFill>
                <a:srgbClr val="276AD4"/>
              </a:solidFill>
              <a:uFillTx/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pic>
        <p:nvPicPr>
          <p:cNvPr id="18" name="图片 40" descr="组 22"/>
          <p:cNvPicPr>
            <a:picLocks noChangeAspect="1"/>
          </p:cNvPicPr>
          <p:nvPr/>
        </p:nvPicPr>
        <p:blipFill rotWithShape="1">
          <a:blip r:embed="rId9"/>
          <a:srcRect b="62474"/>
          <a:stretch>
            <a:fillRect/>
          </a:stretch>
        </p:blipFill>
        <p:spPr>
          <a:xfrm>
            <a:off x="4244893" y="2319867"/>
            <a:ext cx="3902876" cy="4538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椭圆 9"/>
          <p:cNvSpPr/>
          <p:nvPr/>
        </p:nvSpPr>
        <p:spPr>
          <a:xfrm>
            <a:off x="4186767" y="1647614"/>
            <a:ext cx="3818467" cy="3790527"/>
          </a:xfrm>
          <a:prstGeom prst="ellipse">
            <a:avLst/>
          </a:prstGeom>
          <a:gradFill>
            <a:gsLst>
              <a:gs pos="0">
                <a:srgbClr val="D6EAFA"/>
              </a:gs>
              <a:gs pos="100000">
                <a:srgbClr val="E8F4F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reflection blurRad="6350" stA="32000" endA="300" endPos="200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3048000" y="3478954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Simplicity</a:t>
            </a:r>
            <a:endParaRPr lang="en-US" altLang="zh-CN" sz="3600" b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pic>
        <p:nvPicPr>
          <p:cNvPr id="14" name="图片 13" descr="资源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7587" y="2399454"/>
            <a:ext cx="1003300" cy="9829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底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9125" y="4579620"/>
            <a:ext cx="3747770" cy="1888490"/>
          </a:xfrm>
          <a:prstGeom prst="rect">
            <a:avLst/>
          </a:prstGeom>
          <a:effectLst>
            <a:softEdge rad="787400"/>
          </a:effectLst>
        </p:spPr>
      </p:pic>
      <p:sp>
        <p:nvSpPr>
          <p:cNvPr id="73" name="文本框 72"/>
          <p:cNvSpPr txBox="1"/>
          <p:nvPr>
            <p:custDataLst>
              <p:tags r:id="rId2"/>
            </p:custDataLst>
          </p:nvPr>
        </p:nvSpPr>
        <p:spPr>
          <a:xfrm>
            <a:off x="2338071" y="502073"/>
            <a:ext cx="7515860" cy="76538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User-friendly</a:t>
            </a:r>
            <a:endParaRPr lang="en-US" altLang="zh-CN" sz="3600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488998" y="3377354"/>
            <a:ext cx="2831609" cy="2991441"/>
            <a:chOff x="3949" y="3933"/>
            <a:chExt cx="2788" cy="2945"/>
          </a:xfrm>
        </p:grpSpPr>
        <p:pic>
          <p:nvPicPr>
            <p:cNvPr id="8" name="图片 7" descr="图层 1 拷贝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9" y="5750"/>
              <a:ext cx="2788" cy="112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6" t="3020" r="21379" b="10641"/>
            <a:stretch>
              <a:fillRect/>
            </a:stretch>
          </p:blipFill>
          <p:spPr>
            <a:xfrm>
              <a:off x="4050" y="3933"/>
              <a:ext cx="2687" cy="2528"/>
            </a:xfrm>
            <a:prstGeom prst="rect">
              <a:avLst/>
            </a:prstGeom>
            <a:effectLst/>
            <a:scene3d>
              <a:camera prst="orthographicFront"/>
              <a:lightRig rig="threePt" dir="t"/>
            </a:scene3d>
            <a:sp3d extrusionH="19050"/>
          </p:spPr>
        </p:pic>
      </p:grpSp>
      <p:grpSp>
        <p:nvGrpSpPr>
          <p:cNvPr id="13" name="组合 12"/>
          <p:cNvGrpSpPr/>
          <p:nvPr/>
        </p:nvGrpSpPr>
        <p:grpSpPr>
          <a:xfrm>
            <a:off x="6491550" y="4239300"/>
            <a:ext cx="2163717" cy="1893491"/>
            <a:chOff x="8049" y="4520"/>
            <a:chExt cx="3400" cy="2975"/>
          </a:xfrm>
        </p:grpSpPr>
        <p:pic>
          <p:nvPicPr>
            <p:cNvPr id="25" name="图片 2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9" y="4520"/>
              <a:ext cx="3400" cy="2227"/>
            </a:xfrm>
            <a:prstGeom prst="rect">
              <a:avLst/>
            </a:prstGeom>
            <a:effectLst/>
          </p:spPr>
        </p:pic>
        <p:pic>
          <p:nvPicPr>
            <p:cNvPr id="12" name="图片 11" descr="图层 1 拷贝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49" y="6678"/>
              <a:ext cx="3400" cy="817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>
            <p:custDataLst>
              <p:tags r:id="rId9"/>
            </p:custDataLst>
          </p:nvPr>
        </p:nvGrpSpPr>
        <p:grpSpPr>
          <a:xfrm>
            <a:off x="1730586" y="2724575"/>
            <a:ext cx="3417147" cy="601980"/>
            <a:chOff x="2044" y="2003"/>
            <a:chExt cx="4036" cy="711"/>
          </a:xfrm>
        </p:grpSpPr>
        <p:sp>
          <p:nvSpPr>
            <p:cNvPr id="105" name="矩形 104"/>
            <p:cNvSpPr/>
            <p:nvPr>
              <p:custDataLst>
                <p:tags r:id="rId10"/>
              </p:custDataLst>
            </p:nvPr>
          </p:nvSpPr>
          <p:spPr>
            <a:xfrm>
              <a:off x="2689" y="2282"/>
              <a:ext cx="2185" cy="432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>
                <a:lnSpc>
                  <a:spcPct val="15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rPr>
                <a:t>Clear system status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  <a:sym typeface="+mn-ea"/>
              </a:endParaRPr>
            </a:p>
          </p:txBody>
        </p:sp>
        <p:sp>
          <p:nvSpPr>
            <p:cNvPr id="106" name="文本框 105"/>
            <p:cNvSpPr txBox="1"/>
            <p:nvPr>
              <p:custDataLst>
                <p:tags r:id="rId11"/>
              </p:custDataLst>
            </p:nvPr>
          </p:nvSpPr>
          <p:spPr>
            <a:xfrm>
              <a:off x="2689" y="2003"/>
              <a:ext cx="3391" cy="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Runway Status Lights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  <p:grpSp>
          <p:nvGrpSpPr>
            <p:cNvPr id="26" name="组合 25"/>
            <p:cNvGrpSpPr/>
            <p:nvPr>
              <p:custDataLst>
                <p:tags r:id="rId12"/>
              </p:custDataLst>
            </p:nvPr>
          </p:nvGrpSpPr>
          <p:grpSpPr>
            <a:xfrm>
              <a:off x="2044" y="2043"/>
              <a:ext cx="667" cy="539"/>
              <a:chOff x="2792" y="2144"/>
              <a:chExt cx="667" cy="539"/>
            </a:xfrm>
          </p:grpSpPr>
          <p:sp>
            <p:nvSpPr>
              <p:cNvPr id="3" name="椭圆 2"/>
              <p:cNvSpPr/>
              <p:nvPr>
                <p:custDataLst>
                  <p:tags r:id="rId13"/>
                </p:custDataLst>
              </p:nvPr>
            </p:nvSpPr>
            <p:spPr>
              <a:xfrm flipH="1">
                <a:off x="2827" y="2144"/>
                <a:ext cx="538" cy="539"/>
              </a:xfrm>
              <a:prstGeom prst="ellipse">
                <a:avLst/>
              </a:prstGeom>
              <a:noFill/>
              <a:ln w="12700">
                <a:solidFill>
                  <a:srgbClr val="276AD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p>
                <a:pPr algn="ctr"/>
                <a:endParaRPr lang="zh-CN" altLang="en-US" sz="4000">
                  <a:latin typeface="方正兰亭粗黑简体" panose="02000500000000000000" pitchFamily="2" charset="-122"/>
                  <a:ea typeface="方正兰亭粗黑简体" panose="02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2792" y="2183"/>
                <a:ext cx="667" cy="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00000"/>
                  </a:lnSpc>
                  <a:buClrTx/>
                  <a:buSzTx/>
                  <a:buFontTx/>
                  <a:defRPr/>
                </a:pPr>
                <a:r>
                  <a:rPr lang="en-US" altLang="zh-CN" sz="1865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02</a:t>
                </a:r>
                <a:endParaRPr lang="en-US" altLang="zh-CN" sz="1865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</p:grpSp>
      </p:grpSp>
      <p:grpSp>
        <p:nvGrpSpPr>
          <p:cNvPr id="39" name="组合 38"/>
          <p:cNvGrpSpPr/>
          <p:nvPr>
            <p:custDataLst>
              <p:tags r:id="rId15"/>
            </p:custDataLst>
          </p:nvPr>
        </p:nvGrpSpPr>
        <p:grpSpPr>
          <a:xfrm>
            <a:off x="1739054" y="1739902"/>
            <a:ext cx="3647440" cy="592667"/>
            <a:chOff x="2054" y="3222"/>
            <a:chExt cx="4308" cy="700"/>
          </a:xfrm>
        </p:grpSpPr>
        <p:sp>
          <p:nvSpPr>
            <p:cNvPr id="77" name="矩形 76"/>
            <p:cNvSpPr/>
            <p:nvPr>
              <p:custDataLst>
                <p:tags r:id="rId16"/>
              </p:custDataLst>
            </p:nvPr>
          </p:nvSpPr>
          <p:spPr>
            <a:xfrm>
              <a:off x="2689" y="3490"/>
              <a:ext cx="2916" cy="432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>
                <a:lnSpc>
                  <a:spcPct val="150000"/>
                </a:lnSpc>
                <a:defRPr/>
              </a:pPr>
              <a:r>
                <a: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</a:rPr>
                <a:t>Operation data at a glance</a:t>
              </a:r>
              <a:endParaRPr lang="en-US" altLang="zh-CN" sz="1335" dirty="0">
                <a:solidFill>
                  <a:srgbClr val="767171"/>
                </a:solidFill>
                <a:latin typeface="Montserrat" charset="0"/>
                <a:cs typeface="Montserrat" charset="0"/>
              </a:endParaRPr>
            </a:p>
          </p:txBody>
        </p:sp>
        <p:sp>
          <p:nvSpPr>
            <p:cNvPr id="82" name="文本框 81"/>
            <p:cNvSpPr txBox="1"/>
            <p:nvPr>
              <p:custDataLst>
                <p:tags r:id="rId17"/>
              </p:custDataLst>
            </p:nvPr>
          </p:nvSpPr>
          <p:spPr>
            <a:xfrm>
              <a:off x="2689" y="3222"/>
              <a:ext cx="3673" cy="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l">
                <a:lnSpc>
                  <a:spcPct val="100000"/>
                </a:lnSpc>
                <a:buClrTx/>
                <a:buSzTx/>
                <a:buFontTx/>
                <a:defRPr/>
              </a:pPr>
              <a:r>
                <a: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rPr>
                <a:t>LCD PANEL 240*160 Dots</a:t>
              </a:r>
              <a:endParaRPr lang="en-US" altLang="zh-CN" sz="1600" dirty="0">
                <a:solidFill>
                  <a:srgbClr val="276AD4"/>
                </a:solidFill>
                <a:latin typeface="Montserrat SemiBold" charset="0"/>
                <a:cs typeface="Montserrat SemiBold" charset="0"/>
              </a:endParaRPr>
            </a:p>
          </p:txBody>
        </p:sp>
        <p:grpSp>
          <p:nvGrpSpPr>
            <p:cNvPr id="21" name="组合 20"/>
            <p:cNvGrpSpPr/>
            <p:nvPr>
              <p:custDataLst>
                <p:tags r:id="rId18"/>
              </p:custDataLst>
            </p:nvPr>
          </p:nvGrpSpPr>
          <p:grpSpPr>
            <a:xfrm>
              <a:off x="2054" y="3269"/>
              <a:ext cx="667" cy="539"/>
              <a:chOff x="2818" y="2144"/>
              <a:chExt cx="667" cy="539"/>
            </a:xfrm>
          </p:grpSpPr>
          <p:sp>
            <p:nvSpPr>
              <p:cNvPr id="22" name="椭圆 21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2827" y="2144"/>
                <a:ext cx="538" cy="539"/>
              </a:xfrm>
              <a:prstGeom prst="ellipse">
                <a:avLst/>
              </a:prstGeom>
              <a:noFill/>
              <a:ln w="12700">
                <a:solidFill>
                  <a:srgbClr val="276AD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p>
                <a:pPr algn="ctr"/>
                <a:endParaRPr lang="zh-CN" altLang="en-US" sz="4000">
                  <a:latin typeface="方正兰亭粗黑简体" panose="02000500000000000000" pitchFamily="2" charset="-122"/>
                  <a:ea typeface="方正兰亭粗黑简体" panose="02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2818" y="2193"/>
                <a:ext cx="667" cy="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00000"/>
                  </a:lnSpc>
                  <a:buClrTx/>
                  <a:buSzTx/>
                  <a:buFontTx/>
                  <a:defRPr/>
                </a:pPr>
                <a:r>
                  <a:rPr lang="en-US" altLang="zh-CN" sz="1865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01</a:t>
                </a:r>
                <a:endParaRPr lang="en-US" altLang="zh-CN" sz="1865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</p:grpSp>
      </p:grpSp>
      <p:grpSp>
        <p:nvGrpSpPr>
          <p:cNvPr id="40" name="组合 39"/>
          <p:cNvGrpSpPr/>
          <p:nvPr>
            <p:custDataLst>
              <p:tags r:id="rId21"/>
            </p:custDataLst>
          </p:nvPr>
        </p:nvGrpSpPr>
        <p:grpSpPr>
          <a:xfrm>
            <a:off x="7189895" y="1740747"/>
            <a:ext cx="3415454" cy="574886"/>
            <a:chOff x="8619" y="2055"/>
            <a:chExt cx="4034" cy="679"/>
          </a:xfrm>
        </p:grpSpPr>
        <p:grpSp>
          <p:nvGrpSpPr>
            <p:cNvPr id="16" name="组合 15"/>
            <p:cNvGrpSpPr/>
            <p:nvPr>
              <p:custDataLst>
                <p:tags r:id="rId22"/>
              </p:custDataLst>
            </p:nvPr>
          </p:nvGrpSpPr>
          <p:grpSpPr>
            <a:xfrm>
              <a:off x="9271" y="2055"/>
              <a:ext cx="3382" cy="679"/>
              <a:chOff x="9643" y="2228"/>
              <a:chExt cx="3382" cy="679"/>
            </a:xfrm>
          </p:grpSpPr>
          <p:sp>
            <p:nvSpPr>
              <p:cNvPr id="14" name="矩形 13"/>
              <p:cNvSpPr/>
              <p:nvPr>
                <p:custDataLst>
                  <p:tags r:id="rId23"/>
                </p:custDataLst>
              </p:nvPr>
            </p:nvSpPr>
            <p:spPr>
              <a:xfrm>
                <a:off x="9643" y="2475"/>
                <a:ext cx="3382" cy="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p>
                <a:pPr algn="l">
                  <a:lnSpc>
                    <a:spcPct val="150000"/>
                  </a:lnSpc>
                  <a:defRPr/>
                </a:pPr>
                <a:r>
                  <a:rPr lang="en-US" altLang="zh-CN" sz="1335" dirty="0">
                    <a:solidFill>
                      <a:srgbClr val="767171"/>
                    </a:solidFill>
                    <a:latin typeface="Montserrat" charset="0"/>
                    <a:cs typeface="Montserrat" charset="0"/>
                    <a:sym typeface="+mn-ea"/>
                  </a:rPr>
                  <a:t>Smooth operation in rainy days</a:t>
                </a:r>
                <a:endPara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9643" y="2228"/>
                <a:ext cx="2887" cy="382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>
                  <a:defRPr/>
                </a:pPr>
                <a:r>
                  <a:rPr lang="en-US" altLang="zh-CN" sz="1600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IP65+ Touch Button</a:t>
                </a:r>
                <a:endPara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</a:endParaRPr>
              </a:p>
            </p:txBody>
          </p:sp>
        </p:grpSp>
        <p:grpSp>
          <p:nvGrpSpPr>
            <p:cNvPr id="27" name="组合 26"/>
            <p:cNvGrpSpPr/>
            <p:nvPr>
              <p:custDataLst>
                <p:tags r:id="rId25"/>
              </p:custDataLst>
            </p:nvPr>
          </p:nvGrpSpPr>
          <p:grpSpPr>
            <a:xfrm>
              <a:off x="8619" y="2119"/>
              <a:ext cx="667" cy="539"/>
              <a:chOff x="2802" y="2144"/>
              <a:chExt cx="667" cy="539"/>
            </a:xfrm>
          </p:grpSpPr>
          <p:sp>
            <p:nvSpPr>
              <p:cNvPr id="28" name="椭圆 27"/>
              <p:cNvSpPr/>
              <p:nvPr>
                <p:custDataLst>
                  <p:tags r:id="rId26"/>
                </p:custDataLst>
              </p:nvPr>
            </p:nvSpPr>
            <p:spPr>
              <a:xfrm flipH="1">
                <a:off x="2827" y="2144"/>
                <a:ext cx="538" cy="539"/>
              </a:xfrm>
              <a:prstGeom prst="ellipse">
                <a:avLst/>
              </a:prstGeom>
              <a:noFill/>
              <a:ln w="12700">
                <a:solidFill>
                  <a:srgbClr val="276AD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p>
                <a:pPr algn="ctr"/>
                <a:endParaRPr lang="zh-CN" altLang="en-US" sz="4000">
                  <a:latin typeface="方正兰亭粗黑简体" panose="02000500000000000000" pitchFamily="2" charset="-122"/>
                  <a:ea typeface="方正兰亭粗黑简体" panose="02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2802" y="2173"/>
                <a:ext cx="667" cy="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00000"/>
                  </a:lnSpc>
                  <a:buClrTx/>
                  <a:buSzTx/>
                  <a:buFontTx/>
                  <a:defRPr/>
                </a:pPr>
                <a:r>
                  <a:rPr lang="en-US" altLang="zh-CN" sz="1865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03</a:t>
                </a:r>
                <a:endParaRPr lang="en-US" altLang="zh-CN" sz="1865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</p:grpSp>
      </p:grpSp>
      <p:grpSp>
        <p:nvGrpSpPr>
          <p:cNvPr id="41" name="组合 40"/>
          <p:cNvGrpSpPr/>
          <p:nvPr>
            <p:custDataLst>
              <p:tags r:id="rId28"/>
            </p:custDataLst>
          </p:nvPr>
        </p:nvGrpSpPr>
        <p:grpSpPr>
          <a:xfrm>
            <a:off x="7189894" y="2725421"/>
            <a:ext cx="4523740" cy="851747"/>
            <a:chOff x="8619" y="3218"/>
            <a:chExt cx="5343" cy="1006"/>
          </a:xfrm>
        </p:grpSpPr>
        <p:grpSp>
          <p:nvGrpSpPr>
            <p:cNvPr id="32" name="组合 31"/>
            <p:cNvGrpSpPr/>
            <p:nvPr>
              <p:custDataLst>
                <p:tags r:id="rId29"/>
              </p:custDataLst>
            </p:nvPr>
          </p:nvGrpSpPr>
          <p:grpSpPr>
            <a:xfrm>
              <a:off x="9240" y="3218"/>
              <a:ext cx="4722" cy="1006"/>
              <a:chOff x="11189" y="4296"/>
              <a:chExt cx="4722" cy="1006"/>
            </a:xfrm>
          </p:grpSpPr>
          <p:sp>
            <p:nvSpPr>
              <p:cNvPr id="131" name="矩形 130"/>
              <p:cNvSpPr/>
              <p:nvPr>
                <p:custDataLst>
                  <p:tags r:id="rId30"/>
                </p:custDataLst>
              </p:nvPr>
            </p:nvSpPr>
            <p:spPr>
              <a:xfrm>
                <a:off x="11189" y="4592"/>
                <a:ext cx="4722" cy="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l">
                  <a:lnSpc>
                    <a:spcPct val="130000"/>
                  </a:lnSpc>
                  <a:buClrTx/>
                  <a:buSzTx/>
                  <a:buFontTx/>
                  <a:defRPr/>
                </a:pPr>
                <a:r>
                  <a:rPr lang="en-US" altLang="zh-CN" sz="1335" dirty="0">
                    <a:solidFill>
                      <a:srgbClr val="767171"/>
                    </a:solidFill>
                    <a:latin typeface="Montserrat" charset="0"/>
                    <a:cs typeface="Montserrat" charset="0"/>
                    <a:sym typeface="+mn-ea"/>
                  </a:rPr>
                  <a:t>Optimal sleep with noise levels below 30dB at night</a:t>
                </a:r>
                <a:endParaRPr lang="en-US" altLang="zh-CN" sz="1335" dirty="0">
                  <a:solidFill>
                    <a:srgbClr val="767171"/>
                  </a:solidFill>
                  <a:latin typeface="Montserrat" charset="0"/>
                  <a:cs typeface="Montserrat" charset="0"/>
                  <a:sym typeface="+mn-ea"/>
                </a:endParaRPr>
              </a:p>
            </p:txBody>
          </p:sp>
          <p:sp>
            <p:nvSpPr>
              <p:cNvPr id="132" name="文本框 131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11189" y="4296"/>
                <a:ext cx="3275" cy="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>
                  <a:defRPr/>
                </a:pPr>
                <a:r>
                  <a:rPr lang="en-US" altLang="zh-CN" sz="1600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Natural Cooling Design</a:t>
                </a:r>
                <a:endParaRPr lang="en-US" altLang="zh-CN" sz="1600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</a:endParaRPr>
              </a:p>
            </p:txBody>
          </p:sp>
        </p:grpSp>
        <p:grpSp>
          <p:nvGrpSpPr>
            <p:cNvPr id="34" name="组合 33"/>
            <p:cNvGrpSpPr/>
            <p:nvPr>
              <p:custDataLst>
                <p:tags r:id="rId32"/>
              </p:custDataLst>
            </p:nvPr>
          </p:nvGrpSpPr>
          <p:grpSpPr>
            <a:xfrm>
              <a:off x="8619" y="3297"/>
              <a:ext cx="667" cy="539"/>
              <a:chOff x="2794" y="2144"/>
              <a:chExt cx="667" cy="539"/>
            </a:xfrm>
          </p:grpSpPr>
          <p:sp>
            <p:nvSpPr>
              <p:cNvPr id="35" name="椭圆 34"/>
              <p:cNvSpPr/>
              <p:nvPr>
                <p:custDataLst>
                  <p:tags r:id="rId33"/>
                </p:custDataLst>
              </p:nvPr>
            </p:nvSpPr>
            <p:spPr>
              <a:xfrm flipH="1">
                <a:off x="2827" y="2144"/>
                <a:ext cx="538" cy="539"/>
              </a:xfrm>
              <a:prstGeom prst="ellipse">
                <a:avLst/>
              </a:prstGeom>
              <a:noFill/>
              <a:ln w="12700">
                <a:solidFill>
                  <a:srgbClr val="276AD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p>
                <a:pPr algn="ctr"/>
                <a:endParaRPr lang="zh-CN" altLang="en-US" sz="4000">
                  <a:latin typeface="方正兰亭粗黑简体" panose="02000500000000000000" pitchFamily="2" charset="-122"/>
                  <a:ea typeface="方正兰亭粗黑简体" panose="02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2794" y="2173"/>
                <a:ext cx="667" cy="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>
                  <a:lnSpc>
                    <a:spcPct val="100000"/>
                  </a:lnSpc>
                  <a:buClrTx/>
                  <a:buSzTx/>
                  <a:buFontTx/>
                  <a:defRPr/>
                </a:pPr>
                <a:r>
                  <a:rPr lang="en-US" altLang="zh-CN" sz="1865" dirty="0">
                    <a:solidFill>
                      <a:srgbClr val="276AD4"/>
                    </a:solidFill>
                    <a:latin typeface="Montserrat SemiBold" charset="0"/>
                    <a:cs typeface="Montserrat SemiBold" charset="0"/>
                    <a:sym typeface="+mn-ea"/>
                  </a:rPr>
                  <a:t>04</a:t>
                </a:r>
                <a:endParaRPr lang="en-US" altLang="zh-CN" sz="1865" dirty="0">
                  <a:solidFill>
                    <a:srgbClr val="276AD4"/>
                  </a:solidFill>
                  <a:latin typeface="Montserrat SemiBold" charset="0"/>
                  <a:cs typeface="Montserrat SemiBold" charset="0"/>
                  <a:sym typeface="+mn-ea"/>
                </a:endParaRPr>
              </a:p>
            </p:txBody>
          </p:sp>
        </p:grpSp>
      </p:grpSp>
      <p:pic>
        <p:nvPicPr>
          <p:cNvPr id="19" name="图片 18" descr="底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240000">
            <a:off x="2160270" y="4711065"/>
            <a:ext cx="3747770" cy="1888490"/>
          </a:xfrm>
          <a:prstGeom prst="rect">
            <a:avLst/>
          </a:prstGeom>
          <a:effectLst>
            <a:softEdge rad="787400"/>
          </a:effectLst>
        </p:spPr>
      </p:pic>
    </p:spTree>
    <p:custDataLst>
      <p:tags r:id="rId3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文本框 30"/>
          <p:cNvSpPr txBox="1"/>
          <p:nvPr/>
        </p:nvSpPr>
        <p:spPr>
          <a:xfrm>
            <a:off x="561340" y="1802130"/>
            <a:ext cx="5291455" cy="2388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en-US" altLang="zh-CN" sz="3465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Modular Design </a:t>
            </a:r>
            <a:endParaRPr lang="en-US" altLang="zh-CN" sz="3465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3465" b="1" i="1" dirty="0">
                <a:solidFill>
                  <a:srgbClr val="276AD4"/>
                </a:solidFill>
                <a:latin typeface="Montserrat Bold" pitchFamily="2" charset="0"/>
                <a:ea typeface="方正兰亭粗黑简体" panose="02000500000000000000" pitchFamily="2" charset="-122"/>
                <a:cs typeface="Montserrat Bold" pitchFamily="2" charset="0"/>
                <a:sym typeface="+mn-ea"/>
              </a:rPr>
              <a:t>Convenient to Transport and Install </a:t>
            </a:r>
            <a:endParaRPr lang="en-US" altLang="zh-CN" sz="3465" b="1" i="1" dirty="0">
              <a:solidFill>
                <a:srgbClr val="276AD4"/>
              </a:solidFill>
              <a:latin typeface="Montserrat Bold" pitchFamily="2" charset="0"/>
              <a:ea typeface="方正兰亭粗黑简体" panose="02000500000000000000" pitchFamily="2" charset="-122"/>
              <a:cs typeface="Montserrat Bold" pitchFamily="2" charset="0"/>
              <a:sym typeface="+mn-ea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5353050" y="915035"/>
            <a:ext cx="6126480" cy="6546215"/>
            <a:chOff x="8430" y="1441"/>
            <a:chExt cx="9648" cy="10309"/>
          </a:xfrm>
        </p:grpSpPr>
        <p:sp>
          <p:nvSpPr>
            <p:cNvPr id="28" name="椭圆 27"/>
            <p:cNvSpPr/>
            <p:nvPr/>
          </p:nvSpPr>
          <p:spPr>
            <a:xfrm>
              <a:off x="9451" y="1441"/>
              <a:ext cx="7826" cy="7826"/>
            </a:xfrm>
            <a:prstGeom prst="ellipse">
              <a:avLst/>
            </a:prstGeom>
            <a:gradFill flip="none" rotWithShape="1">
              <a:gsLst>
                <a:gs pos="30000">
                  <a:srgbClr val="B8E3F7">
                    <a:alpha val="0"/>
                  </a:srgbClr>
                </a:gs>
                <a:gs pos="100000">
                  <a:srgbClr val="B8E3F7">
                    <a:alpha val="44000"/>
                  </a:srgbClr>
                </a:gs>
                <a:gs pos="0">
                  <a:srgbClr val="A9DFF4">
                    <a:alpha val="57000"/>
                  </a:srgbClr>
                </a:gs>
                <a:gs pos="68000">
                  <a:srgbClr val="B8E3F7">
                    <a:alpha val="11000"/>
                  </a:srgb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10000">
                    <a:srgbClr val="85F0F4">
                      <a:alpha val="0"/>
                    </a:srgbClr>
                  </a:gs>
                  <a:gs pos="61000">
                    <a:schemeClr val="bg1">
                      <a:alpha val="82000"/>
                    </a:schemeClr>
                  </a:gs>
                  <a:gs pos="46000">
                    <a:schemeClr val="bg1">
                      <a:alpha val="63000"/>
                    </a:schemeClr>
                  </a:gs>
                  <a:gs pos="91000">
                    <a:srgbClr val="D7F9FB">
                      <a:alpha val="3000"/>
                    </a:srgb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9691" y="3941"/>
              <a:ext cx="5726" cy="51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Poppins Light" panose="00000400000000000000" pitchFamily="2" charset="0"/>
              </a:endParaRPr>
            </a:p>
          </p:txBody>
        </p:sp>
        <p:pic>
          <p:nvPicPr>
            <p:cNvPr id="30" name="图片 29" descr="preview (1364×944)"/>
            <p:cNvPicPr>
              <a:picLocks noChangeAspect="1"/>
            </p:cNvPicPr>
            <p:nvPr/>
          </p:nvPicPr>
          <p:blipFill>
            <a:blip r:embed="rId1">
              <a:alphaModFix amt="63000"/>
            </a:blip>
            <a:srcRect b="10878"/>
            <a:stretch>
              <a:fillRect/>
            </a:stretch>
          </p:blipFill>
          <p:spPr>
            <a:xfrm>
              <a:off x="8430" y="6087"/>
              <a:ext cx="9648" cy="4713"/>
            </a:xfrm>
            <a:prstGeom prst="rect">
              <a:avLst/>
            </a:prstGeom>
            <a:effectLst>
              <a:softEdge rad="1079500"/>
            </a:effectLst>
          </p:spPr>
        </p:pic>
        <p:pic>
          <p:nvPicPr>
            <p:cNvPr id="39" name="图片 38" descr="b3242c5e9c8b0ec8b8f200f58b270723 (400×400)"/>
            <p:cNvPicPr>
              <a:picLocks noChangeAspect="1"/>
            </p:cNvPicPr>
            <p:nvPr/>
          </p:nvPicPr>
          <p:blipFill>
            <a:blip r:embed="rId2">
              <a:alphaModFix amt="69000"/>
            </a:blip>
            <a:stretch>
              <a:fillRect/>
            </a:stretch>
          </p:blipFill>
          <p:spPr>
            <a:xfrm>
              <a:off x="10228" y="5750"/>
              <a:ext cx="6000" cy="6000"/>
            </a:xfrm>
            <a:prstGeom prst="rect">
              <a:avLst/>
            </a:prstGeom>
            <a:effectLst>
              <a:softEdge rad="889000"/>
            </a:effectLst>
          </p:spPr>
        </p:pic>
      </p:grpSp>
      <p:pic>
        <p:nvPicPr>
          <p:cNvPr id="4" name="图片 3" descr="E:/赵庆岩-工作/2024/6月/三相PowerAll新品发布PPT/组 1.png组 1"/>
          <p:cNvPicPr>
            <a:picLocks noChangeAspect="1"/>
          </p:cNvPicPr>
          <p:nvPr/>
        </p:nvPicPr>
        <p:blipFill>
          <a:blip r:embed="rId3"/>
          <a:srcRect l="34" r="34" b="3243"/>
          <a:stretch>
            <a:fillRect/>
          </a:stretch>
        </p:blipFill>
        <p:spPr>
          <a:xfrm>
            <a:off x="7527925" y="1161415"/>
            <a:ext cx="1743075" cy="52292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DIAGRAM_VIRTUALLY_FRAME" val="{&quot;height&quot;:362.4,&quot;left&quot;:43.45,&quot;top&quot;:129.7,&quot;width&quot;:889.1}"/>
</p:tagLst>
</file>

<file path=ppt/tags/tag127.xml><?xml version="1.0" encoding="utf-8"?>
<p:tagLst xmlns:p="http://schemas.openxmlformats.org/presentationml/2006/main">
  <p:tag name="KSO_WM_DIAGRAM_VIRTUALLY_FRAME" val="{&quot;height&quot;:362.4,&quot;left&quot;:43.45,&quot;top&quot;:129.7,&quot;width&quot;:889.1}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DIAGRAM_VIRTUALLY_FRAME" val="{&quot;height&quot;:544.6207874015748,&quot;left&quot;:142.25,&quot;top&quot;:61.37921259842519,&quot;width&quot;:671.65}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DIAGRAM_VIRTUALLY_FRAME" val="{&quot;height&quot;:544.6207874015748,&quot;left&quot;:142.25,&quot;top&quot;:61.37921259842519,&quot;width&quot;:671.65}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DIAGRAM_VIRTUALLY_FRAME" val="{&quot;height&quot;:259.2,&quot;left&quot;:63.266692913385825,&quot;top&quot;:182.8,&quot;width&quot;:451.4666929133858}"/>
</p:tagLst>
</file>

<file path=ppt/tags/tag252.xml><?xml version="1.0" encoding="utf-8"?>
<p:tagLst xmlns:p="http://schemas.openxmlformats.org/presentationml/2006/main">
  <p:tag name="KSO_WM_BEAUTIFY_FLAG" val=""/>
  <p:tag name="KSO_WM_DIAGRAM_VIRTUALLY_FRAME" val="{&quot;height&quot;:259.2,&quot;left&quot;:63.266692913385825,&quot;top&quot;:182.8,&quot;width&quot;:451.4666929133858}"/>
</p:tagLst>
</file>

<file path=ppt/tags/tag253.xml><?xml version="1.0" encoding="utf-8"?>
<p:tagLst xmlns:p="http://schemas.openxmlformats.org/presentationml/2006/main">
  <p:tag name="KSO_WM_DIAGRAM_VIRTUALLY_FRAME" val="{&quot;height&quot;:259.2,&quot;left&quot;:63.266692913385825,&quot;top&quot;:182.8,&quot;width&quot;:451.4666929133858}"/>
</p:tagLst>
</file>

<file path=ppt/tags/tag254.xml><?xml version="1.0" encoding="utf-8"?>
<p:tagLst xmlns:p="http://schemas.openxmlformats.org/presentationml/2006/main">
  <p:tag name="KSO_WM_DIAGRAM_VIRTUALLY_FRAME" val="{&quot;height&quot;:259.2,&quot;left&quot;:63.266692913385825,&quot;top&quot;:182.8,&quot;width&quot;:451.4666929133858}"/>
</p:tagLst>
</file>

<file path=ppt/tags/tag255.xml><?xml version="1.0" encoding="utf-8"?>
<p:tagLst xmlns:p="http://schemas.openxmlformats.org/presentationml/2006/main">
  <p:tag name="KSO_WM_DIAGRAM_VIRTUALLY_FRAME" val="{&quot;height&quot;:259.2,&quot;left&quot;:63.266692913385825,&quot;top&quot;:182.8,&quot;width&quot;:451.4666929133858}"/>
</p:tagLst>
</file>

<file path=ppt/tags/tag256.xml><?xml version="1.0" encoding="utf-8"?>
<p:tagLst xmlns:p="http://schemas.openxmlformats.org/presentationml/2006/main">
  <p:tag name="KSO_WM_BEAUTIFY_FLAG" val=""/>
  <p:tag name="KSO_WM_DIAGRAM_VIRTUALLY_FRAME" val="{&quot;height&quot;:259.2,&quot;left&quot;:63.266692913385825,&quot;top&quot;:182.8,&quot;width&quot;:451.4666929133858}"/>
</p:tagLst>
</file>

<file path=ppt/tags/tag257.xml><?xml version="1.0" encoding="utf-8"?>
<p:tagLst xmlns:p="http://schemas.openxmlformats.org/presentationml/2006/main">
  <p:tag name="KSO_WM_DIAGRAM_VIRTUALLY_FRAME" val="{&quot;height&quot;:259.2,&quot;left&quot;:63.266692913385825,&quot;top&quot;:182.8,&quot;width&quot;:451.4666929133858}"/>
</p:tagLst>
</file>

<file path=ppt/tags/tag258.xml><?xml version="1.0" encoding="utf-8"?>
<p:tagLst xmlns:p="http://schemas.openxmlformats.org/presentationml/2006/main">
  <p:tag name="KSO_WM_DIAGRAM_VIRTUALLY_FRAME" val="{&quot;height&quot;:259.2,&quot;left&quot;:63.266692913385825,&quot;top&quot;:182.8,&quot;width&quot;:451.4666929133858}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DIAGRAM_VIRTUALLY_FRAME" val="{&quot;height&quot;:544.6207874015748,&quot;left&quot;:142.25,&quot;top&quot;:61.37921259842519,&quot;width&quot;:671.65}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DIAGRAM_VIRTUALLY_FRAME" val="{&quot;height&quot;:544.6207874015748,&quot;left&quot;:142.25,&quot;top&quot;:61.37921259842519,&quot;width&quot;:671.65}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DIAGRAM_VIRTUALLY_FRAME" val="{&quot;height&quot;:767.1,&quot;left&quot;:37.85,&quot;top&quot;:156.6,&quot;width&quot;:3400.5}"/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DIAGRAM_VIRTUALLY_FRAME" val="{&quot;height&quot;:767.1,&quot;left&quot;:37.85,&quot;top&quot;:156.6,&quot;width&quot;:3400.5}"/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DIAGRAM_VIRTUALLY_FRAME" val="{&quot;height&quot;:544.6207874015748,&quot;left&quot;:142.25,&quot;top&quot;:61.37921259842519,&quot;width&quot;:671.65}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DIAGRAM_VIRTUALLY_FRAME" val="{&quot;height&quot;:767.1,&quot;left&quot;:37.85,&quot;top&quot;:156.6,&quot;width&quot;:3400.5}"/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DIAGRAM_VIRTUALLY_FRAME" val="{&quot;height&quot;:544.6207874015748,&quot;left&quot;:142.25,&quot;top&quot;:61.37921259842519,&quot;width&quot;:671.65}"/>
</p:tagLst>
</file>

<file path=ppt/tags/tag290.xml><?xml version="1.0" encoding="utf-8"?>
<p:tagLst xmlns:p="http://schemas.openxmlformats.org/presentationml/2006/main">
  <p:tag name="KSO_WM_DIAGRAM_VIRTUALLY_FRAME" val="{&quot;height&quot;:767.1,&quot;left&quot;:37.85,&quot;top&quot;:156.6,&quot;width&quot;:3400.5}"/>
  <p:tag name="KSO_WM_BEAUTIFY_FLAG" val=""/>
</p:tagLst>
</file>

<file path=ppt/tags/tag2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2.xml><?xml version="1.0" encoding="utf-8"?>
<p:tagLst xmlns:p="http://schemas.openxmlformats.org/presentationml/2006/main">
  <p:tag name="KSO_WM_DIAGRAM_VIRTUALLY_FRAME" val="{&quot;height&quot;:362.4,&quot;left&quot;:43.45,&quot;top&quot;:129.7,&quot;width&quot;:889.1}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00.xml><?xml version="1.0" encoding="utf-8"?>
<p:tagLst xmlns:p="http://schemas.openxmlformats.org/presentationml/2006/main">
  <p:tag name="KSO_WM_DIAGRAM_VIRTUALLY_FRAME" val="{&quot;height&quot;:767.1,&quot;left&quot;:37.85,&quot;top&quot;:156.6,&quot;width&quot;:3400.5}"/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DIAGRAM_VIRTUALLY_FRAME" val="{&quot;height&quot;:767.1,&quot;left&quot;:37.85,&quot;top&quot;:156.6,&quot;width&quot;:3400.5}"/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DIAGRAM_VIRTUALLY_FRAME" val="{&quot;height&quot;:767.1,&quot;left&quot;:37.85,&quot;top&quot;:156.6,&quot;width&quot;:3400.5}"/>
</p:tagLst>
</file>

<file path=ppt/tags/tag308.xml><?xml version="1.0" encoding="utf-8"?>
<p:tagLst xmlns:p="http://schemas.openxmlformats.org/presentationml/2006/main">
  <p:tag name="KSO_WM_DIAGRAM_VIRTUALLY_FRAME" val="{&quot;height&quot;:412.6772440944882,&quot;left&quot;:142.83346456692914,&quot;top&quot;:121.26677165354332,&quot;width&quot;:762.6000000000001}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  <p:tag name="KSO_WM_DIAGRAM_VIRTUALLY_FRAME" val="{&quot;height&quot;:428.4,&quot;left&quot;:142.83346456692914,&quot;top&quot;:121.25,&quot;width&quot;:762.6000000000001}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DIAGRAM_VIRTUALLY_FRAME" val="{&quot;height&quot;:428.4,&quot;left&quot;:142.83346456692914,&quot;top&quot;:121.25,&quot;width&quot;:762.6000000000001}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DIAGRAM_VIRTUALLY_FRAME" val="{&quot;height&quot;:428.4,&quot;left&quot;:142.83346456692914,&quot;top&quot;:121.25,&quot;width&quot;:762.6000000000001}"/>
</p:tagLst>
</file>

<file path=ppt/tags/tag321.xml><?xml version="1.0" encoding="utf-8"?>
<p:tagLst xmlns:p="http://schemas.openxmlformats.org/presentationml/2006/main">
  <p:tag name="KSO_WM_BEAUTIFY_FLAG" val=""/>
  <p:tag name="KSO_WM_DIAGRAM_VIRTUALLY_FRAME" val="{&quot;height&quot;:428.4,&quot;left&quot;:142.83346456692914,&quot;top&quot;:121.25,&quot;width&quot;:762.6000000000001}"/>
</p:tagLst>
</file>

<file path=ppt/tags/tag3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DIAGRAM_VIRTUALLY_FRAME" val="{&quot;height&quot;:276.4,&quot;left&quot;:32.2,&quot;top&quot;:103.2,&quot;width&quot;:668.85}"/>
</p:tagLst>
</file>

<file path=ppt/tags/tag38.xml><?xml version="1.0" encoding="utf-8"?>
<p:tagLst xmlns:p="http://schemas.openxmlformats.org/presentationml/2006/main">
  <p:tag name="KSO_WM_DIAGRAM_VIRTUALLY_FRAME" val="{&quot;height&quot;:276.4,&quot;left&quot;:32.2,&quot;top&quot;:103.2,&quot;width&quot;:668.85}"/>
</p:tagLst>
</file>

<file path=ppt/tags/tag39.xml><?xml version="1.0" encoding="utf-8"?>
<p:tagLst xmlns:p="http://schemas.openxmlformats.org/presentationml/2006/main">
  <p:tag name="KSO_WM_DIAGRAM_VIRTUALLY_FRAME" val="{&quot;height&quot;:144.66661417322834,&quot;left&quot;:134.93330708661418,&quot;top&quot;:137.00015748031495,&quot;width&quot;:787.4000787401576}"/>
</p:tagLst>
</file>

<file path=ppt/tags/tag4.xml><?xml version="1.0" encoding="utf-8"?>
<p:tagLst xmlns:p="http://schemas.openxmlformats.org/presentationml/2006/main">
  <p:tag name="KSO_WM_DIAGRAM_VIRTUALLY_FRAME" val="{&quot;height&quot;:362.4,&quot;left&quot;:43.45,&quot;top&quot;:129.7,&quot;width&quot;:889.1}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42.xml><?xml version="1.0" encoding="utf-8"?>
<p:tagLst xmlns:p="http://schemas.openxmlformats.org/presentationml/2006/main">
  <p:tag name="KSO_WM_DIAGRAM_VIRTUALLY_FRAME" val="{&quot;height&quot;:281.05,&quot;left&quot;:32.2,&quot;top&quot;:98.55,&quot;width&quot;:760.15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45.xml><?xml version="1.0" encoding="utf-8"?>
<p:tagLst xmlns:p="http://schemas.openxmlformats.org/presentationml/2006/main">
  <p:tag name="KSO_WM_DIAGRAM_VIRTUALLY_FRAME" val="{&quot;height&quot;:144.66661417322834,&quot;left&quot;:134.93330708661418,&quot;top&quot;:137.00015748031495,&quot;width&quot;:787.4000787401576}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48.xml><?xml version="1.0" encoding="utf-8"?>
<p:tagLst xmlns:p="http://schemas.openxmlformats.org/presentationml/2006/main">
  <p:tag name="KSO_WM_DIAGRAM_VIRTUALLY_FRAME" val="{&quot;height&quot;:281.05,&quot;left&quot;:32.2,&quot;top&quot;:98.55,&quot;width&quot;:760.15}"/>
</p:tagLst>
</file>

<file path=ppt/tags/tag49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5.xml><?xml version="1.0" encoding="utf-8"?>
<p:tagLst xmlns:p="http://schemas.openxmlformats.org/presentationml/2006/main">
  <p:tag name="KSO_WM_DIAGRAM_VIRTUALLY_FRAME" val="{&quot;height&quot;:362.4,&quot;left&quot;:43.45,&quot;top&quot;:129.7,&quot;width&quot;:889.1}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51.xml><?xml version="1.0" encoding="utf-8"?>
<p:tagLst xmlns:p="http://schemas.openxmlformats.org/presentationml/2006/main">
  <p:tag name="KSO_WM_DIAGRAM_VIRTUALLY_FRAME" val="{&quot;height&quot;:144.66661417322834,&quot;left&quot;:134.93330708661418,&quot;top&quot;:137.00015748031495,&quot;width&quot;:787.4000787401576}"/>
</p:tagLst>
</file>

<file path=ppt/tags/tag52.xml><?xml version="1.0" encoding="utf-8"?>
<p:tagLst xmlns:p="http://schemas.openxmlformats.org/presentationml/2006/main">
  <p:tag name="KSO_WM_DIAGRAM_VIRTUALLY_FRAME" val="{&quot;height&quot;:281.05,&quot;left&quot;:32.2,&quot;top&quot;:98.55,&quot;width&quot;:760.15}"/>
</p:tagLst>
</file>

<file path=ppt/tags/tag53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54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55.xml><?xml version="1.0" encoding="utf-8"?>
<p:tagLst xmlns:p="http://schemas.openxmlformats.org/presentationml/2006/main">
  <p:tag name="KSO_WM_DIAGRAM_VIRTUALLY_FRAME" val="{&quot;height&quot;:281.05,&quot;left&quot;:32.2,&quot;top&quot;:98.55,&quot;width&quot;:760.15}"/>
</p:tagLst>
</file>

<file path=ppt/tags/tag56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57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58.xml><?xml version="1.0" encoding="utf-8"?>
<p:tagLst xmlns:p="http://schemas.openxmlformats.org/presentationml/2006/main">
  <p:tag name="KSO_WM_DIAGRAM_VIRTUALLY_FRAME" val="{&quot;height&quot;:144.66661417322834,&quot;left&quot;:134.93330708661418,&quot;top&quot;:137.00015748031495,&quot;width&quot;:787.4000787401576}"/>
</p:tagLst>
</file>

<file path=ppt/tags/tag59.xml><?xml version="1.0" encoding="utf-8"?>
<p:tagLst xmlns:p="http://schemas.openxmlformats.org/presentationml/2006/main">
  <p:tag name="KSO_WM_DIAGRAM_VIRTUALLY_FRAME" val="{&quot;height&quot;:281.05,&quot;left&quot;:32.2,&quot;top&quot;:98.55,&quot;width&quot;:760.15}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0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61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62.xml><?xml version="1.0" encoding="utf-8"?>
<p:tagLst xmlns:p="http://schemas.openxmlformats.org/presentationml/2006/main">
  <p:tag name="KSO_WM_DIAGRAM_VIRTUALLY_FRAME" val="{&quot;height&quot;:281.05,&quot;left&quot;:32.2,&quot;top&quot;:98.55,&quot;width&quot;:760.15}"/>
</p:tagLst>
</file>

<file path=ppt/tags/tag63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64.xml><?xml version="1.0" encoding="utf-8"?>
<p:tagLst xmlns:p="http://schemas.openxmlformats.org/presentationml/2006/main">
  <p:tag name="KSO_WM_BEAUTIFY_FLAG" val=""/>
  <p:tag name="KSO_WM_DIAGRAM_VIRTUALLY_FRAME" val="{&quot;height&quot;:144.66661417322834,&quot;left&quot;:134.93330708661418,&quot;top&quot;:137.00015748031495,&quot;width&quot;:787.4000787401576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5190</Words>
  <Application>WPS 演示</Application>
  <PresentationFormat>宽屏</PresentationFormat>
  <Paragraphs>379</Paragraphs>
  <Slides>28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4" baseType="lpstr">
      <vt:lpstr>Arial</vt:lpstr>
      <vt:lpstr>宋体</vt:lpstr>
      <vt:lpstr>Wingdings</vt:lpstr>
      <vt:lpstr>Montserrat Light</vt:lpstr>
      <vt:lpstr>方正兰亭粗黑简体</vt:lpstr>
      <vt:lpstr>Montserrat</vt:lpstr>
      <vt:lpstr>Montserrat Bold</vt:lpstr>
      <vt:lpstr>黑体</vt:lpstr>
      <vt:lpstr>Montserrat SemiBold</vt:lpstr>
      <vt:lpstr>Poppins Light</vt:lpstr>
      <vt:lpstr>DIN Light</vt:lpstr>
      <vt:lpstr>Segoe Print</vt:lpstr>
      <vt:lpstr>微软雅黑</vt:lpstr>
      <vt:lpstr>Arial Unicode MS</vt:lpstr>
      <vt:lpstr>等线 Light</vt:lpstr>
      <vt:lpstr>等线</vt:lpstr>
      <vt:lpstr>Nexa Bold</vt:lpstr>
      <vt:lpstr>Montserrat Medium</vt:lpstr>
      <vt:lpstr>腾讯体 W7</vt:lpstr>
      <vt:lpstr>Shapiro 75 Heavy</vt:lpstr>
      <vt:lpstr>Montserrat ExtraBold</vt:lpstr>
      <vt:lpstr>方正兰亭黑简体</vt:lpstr>
      <vt:lpstr>阿里妈妈数黑体</vt:lpstr>
      <vt:lpstr>Verdana</vt:lpstr>
      <vt:lpstr>Yu Gothic UI Semibold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=.=</cp:lastModifiedBy>
  <cp:revision>24</cp:revision>
  <dcterms:created xsi:type="dcterms:W3CDTF">2024-11-29T09:26:00Z</dcterms:created>
  <dcterms:modified xsi:type="dcterms:W3CDTF">2025-09-29T10:19:01Z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5D777FEE5398430A84D2D43EACD7F995_13</vt:lpwstr>
  </property>
  <property fmtid="{D5CDD505-2E9C-101B-9397-08002B2CF9AE}" pid="3" name="KSOProductBuildVer">
    <vt:lpwstr>2052-12.1.0.22529</vt:lpwstr>
  </property>
</Properties>
</file>